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3.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3.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86" r:id="rId2"/>
    <p:sldMasterId id="2147483688" r:id="rId3"/>
    <p:sldMasterId id="2147483691" r:id="rId4"/>
  </p:sldMasterIdLst>
  <p:notesMasterIdLst>
    <p:notesMasterId r:id="rId75"/>
  </p:notesMasterIdLst>
  <p:handoutMasterIdLst>
    <p:handoutMasterId r:id="rId76"/>
  </p:handoutMasterIdLst>
  <p:sldIdLst>
    <p:sldId id="256" r:id="rId5"/>
    <p:sldId id="259" r:id="rId6"/>
    <p:sldId id="1657" r:id="rId7"/>
    <p:sldId id="1668" r:id="rId8"/>
    <p:sldId id="260" r:id="rId9"/>
    <p:sldId id="258" r:id="rId10"/>
    <p:sldId id="261" r:id="rId11"/>
    <p:sldId id="262" r:id="rId12"/>
    <p:sldId id="275" r:id="rId13"/>
    <p:sldId id="266" r:id="rId14"/>
    <p:sldId id="1617" r:id="rId15"/>
    <p:sldId id="1618" r:id="rId16"/>
    <p:sldId id="276" r:id="rId17"/>
    <p:sldId id="277" r:id="rId18"/>
    <p:sldId id="278" r:id="rId19"/>
    <p:sldId id="279" r:id="rId20"/>
    <p:sldId id="1619" r:id="rId21"/>
    <p:sldId id="1620" r:id="rId22"/>
    <p:sldId id="1621" r:id="rId23"/>
    <p:sldId id="1622" r:id="rId24"/>
    <p:sldId id="1623" r:id="rId25"/>
    <p:sldId id="1658" r:id="rId26"/>
    <p:sldId id="1624" r:id="rId27"/>
    <p:sldId id="1659" r:id="rId28"/>
    <p:sldId id="1660" r:id="rId29"/>
    <p:sldId id="1661" r:id="rId30"/>
    <p:sldId id="1662" r:id="rId31"/>
    <p:sldId id="283" r:id="rId32"/>
    <p:sldId id="284" r:id="rId33"/>
    <p:sldId id="285" r:id="rId34"/>
    <p:sldId id="286" r:id="rId35"/>
    <p:sldId id="287" r:id="rId36"/>
    <p:sldId id="263" r:id="rId37"/>
    <p:sldId id="264" r:id="rId38"/>
    <p:sldId id="265" r:id="rId39"/>
    <p:sldId id="267" r:id="rId40"/>
    <p:sldId id="280" r:id="rId41"/>
    <p:sldId id="281" r:id="rId42"/>
    <p:sldId id="282" r:id="rId43"/>
    <p:sldId id="1577" r:id="rId44"/>
    <p:sldId id="1594" r:id="rId45"/>
    <p:sldId id="1579" r:id="rId46"/>
    <p:sldId id="1582" r:id="rId47"/>
    <p:sldId id="1663" r:id="rId48"/>
    <p:sldId id="1542" r:id="rId49"/>
    <p:sldId id="1543" r:id="rId50"/>
    <p:sldId id="1552" r:id="rId51"/>
    <p:sldId id="1544" r:id="rId52"/>
    <p:sldId id="1569" r:id="rId53"/>
    <p:sldId id="1568" r:id="rId54"/>
    <p:sldId id="1570" r:id="rId55"/>
    <p:sldId id="1572" r:id="rId56"/>
    <p:sldId id="1593" r:id="rId57"/>
    <p:sldId id="1589" r:id="rId58"/>
    <p:sldId id="1595" r:id="rId59"/>
    <p:sldId id="1605" r:id="rId60"/>
    <p:sldId id="1643" r:id="rId61"/>
    <p:sldId id="1664" r:id="rId62"/>
    <p:sldId id="1606" r:id="rId63"/>
    <p:sldId id="268" r:id="rId64"/>
    <p:sldId id="269" r:id="rId65"/>
    <p:sldId id="1614" r:id="rId66"/>
    <p:sldId id="1611" r:id="rId67"/>
    <p:sldId id="1612" r:id="rId68"/>
    <p:sldId id="1613" r:id="rId69"/>
    <p:sldId id="1644" r:id="rId70"/>
    <p:sldId id="272" r:id="rId71"/>
    <p:sldId id="1665" r:id="rId72"/>
    <p:sldId id="1667" r:id="rId73"/>
    <p:sldId id="274" r:id="rId74"/>
  </p:sldIdLst>
  <p:sldSz cx="9144000" cy="6858000" type="screen4x3"/>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632" autoAdjust="0"/>
    <p:restoredTop sz="94660"/>
  </p:normalViewPr>
  <p:slideViewPr>
    <p:cSldViewPr snapToGrid="0">
      <p:cViewPr varScale="1">
        <p:scale>
          <a:sx n="90" d="100"/>
          <a:sy n="90" d="100"/>
        </p:scale>
        <p:origin x="1260" y="84"/>
      </p:cViewPr>
      <p:guideLst/>
    </p:cSldViewPr>
  </p:slideViewPr>
  <p:notesTextViewPr>
    <p:cViewPr>
      <p:scale>
        <a:sx n="3" d="2"/>
        <a:sy n="3" d="2"/>
      </p:scale>
      <p:origin x="0" y="0"/>
    </p:cViewPr>
  </p:notesTextViewPr>
  <p:notesViewPr>
    <p:cSldViewPr snapToGrid="0">
      <p:cViewPr varScale="1">
        <p:scale>
          <a:sx n="55" d="100"/>
          <a:sy n="55" d="100"/>
        </p:scale>
        <p:origin x="2880"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handoutMaster" Target="handoutMasters/handoutMaster1.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theme" Target="theme/theme1.xml"/><Relationship Id="rId5" Type="http://schemas.openxmlformats.org/officeDocument/2006/relationships/slide" Target="slides/slide1.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s>
</file>

<file path=ppt/charts/_rels/chart1.xml.rels><?xml version="1.0" encoding="UTF-8" standalone="yes"?>
<Relationships xmlns="http://schemas.openxmlformats.org/package/2006/relationships"><Relationship Id="rId3" Type="http://schemas.openxmlformats.org/officeDocument/2006/relationships/oleObject" Target="file:///\\smnas2\UEEAP\Consejo%20Directivo\Informaci&#243;n%20enviada%20por%20DGF\2021\2021.04\Avance%20Presupuestal%20Abr%20202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smnas2\UEEAP\Consejo%20Directivo\Informaci&#243;n%20enviada%20por%20DGF\2021\2021.04\Avance%20Presupuestal%20Abr%202021.xlsx"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file:///\\smnas2\UEEAP\Consejo%20Directivo\Informaci&#243;n%20enviada%20por%20DGF\2021\2021.04\Avance%20Presupuestal%20Abr%202021.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file:///\\smnas2\UEEAP\Consejo%20Directivo\Informaci&#243;n%20enviada%20por%20DGF\2021\2021.04\3.%20Adeudos%20EPP\Semaforo%20EPP%202021%20abr.xlsx"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file:///\\smnas2\UEEAP\Consejo%20Directivo\Informaci&#243;n%20enviada%20por%20DGF\2021\2021.04\3.%20Adeudos%20EPP\Hist&#243;rico%20Adeudos\Hist&#243;rico%20Adeudos%20EPP%202016-202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MX" dirty="0"/>
              <a:t>Avance Presupuestal </a:t>
            </a:r>
            <a:r>
              <a:rPr lang="es-MX" baseline="0" dirty="0"/>
              <a:t>2021</a:t>
            </a:r>
            <a:endParaRPr lang="es-MX" dirty="0"/>
          </a:p>
        </c:rich>
      </c:tx>
      <c:layout>
        <c:manualLayout>
          <c:xMode val="edge"/>
          <c:yMode val="edge"/>
          <c:x val="0.33168230383493191"/>
          <c:y val="4.1666544253381788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barChart>
        <c:barDir val="bar"/>
        <c:grouping val="percentStacked"/>
        <c:varyColors val="0"/>
        <c:ser>
          <c:idx val="0"/>
          <c:order val="0"/>
          <c:tx>
            <c:strRef>
              <c:f>Avance!$M$1</c:f>
              <c:strCache>
                <c:ptCount val="1"/>
                <c:pt idx="0">
                  <c:v>Avance Presupuestal</c:v>
                </c:pt>
              </c:strCache>
            </c:strRef>
          </c:tx>
          <c:spPr>
            <a:solidFill>
              <a:srgbClr val="6A54A2"/>
            </a:solidFill>
            <a:ln>
              <a:noFill/>
            </a:ln>
            <a:effectLst/>
          </c:spPr>
          <c:invertIfNegative val="0"/>
          <c:dLbls>
            <c:dLbl>
              <c:idx val="0"/>
              <c:tx>
                <c:rich>
                  <a:bodyPr/>
                  <a:lstStyle/>
                  <a:p>
                    <a:fld id="{5CDED61B-65CD-4052-99BA-897351A8B01F}" type="CELLRANGE">
                      <a:rPr lang="en-US"/>
                      <a:pPr/>
                      <a:t>[CELLRANGE]</a:t>
                    </a:fld>
                    <a:endParaRPr lang="es-MX"/>
                  </a:p>
                </c:rich>
              </c:tx>
              <c:showLegendKey val="0"/>
              <c:showVal val="1"/>
              <c:showCatName val="0"/>
              <c:showSerName val="0"/>
              <c:showPercent val="0"/>
              <c:showBubbleSize val="0"/>
              <c:separator>
</c:separator>
              <c:extLst>
                <c:ext xmlns:c15="http://schemas.microsoft.com/office/drawing/2012/chart" uri="{CE6537A1-D6FC-4f65-9D91-7224C49458BB}">
                  <c15:dlblFieldTable/>
                  <c15:showDataLabelsRange val="1"/>
                </c:ext>
                <c:ext xmlns:c16="http://schemas.microsoft.com/office/drawing/2014/chart" uri="{C3380CC4-5D6E-409C-BE32-E72D297353CC}">
                  <c16:uniqueId val="{00000000-89C3-40B5-A997-6299B0976D44}"/>
                </c:ext>
              </c:extLst>
            </c:dLbl>
            <c:dLbl>
              <c:idx val="1"/>
              <c:tx>
                <c:rich>
                  <a:bodyPr/>
                  <a:lstStyle/>
                  <a:p>
                    <a:fld id="{5CDED61B-65CD-4052-99BA-897351A8B01F}" type="CELLRANGE">
                      <a:rPr lang="en-US"/>
                      <a:pPr/>
                      <a:t>[CELLRANGE]</a:t>
                    </a:fld>
                    <a:endParaRPr lang="es-MX"/>
                  </a:p>
                </c:rich>
              </c:tx>
              <c:showLegendKey val="0"/>
              <c:showVal val="1"/>
              <c:showCatName val="0"/>
              <c:showSerName val="0"/>
              <c:showPercent val="0"/>
              <c:showBubbleSize val="0"/>
              <c:separator>
</c:separator>
              <c:extLst>
                <c:ext xmlns:c15="http://schemas.microsoft.com/office/drawing/2012/chart" uri="{CE6537A1-D6FC-4f65-9D91-7224C49458BB}">
                  <c15:dlblFieldTable/>
                  <c15:showDataLabelsRange val="1"/>
                </c:ext>
                <c:ext xmlns:c16="http://schemas.microsoft.com/office/drawing/2014/chart" uri="{C3380CC4-5D6E-409C-BE32-E72D297353CC}">
                  <c16:uniqueId val="{00000001-89C3-40B5-A997-6299B0976D44}"/>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n-lt"/>
                    <a:ea typeface="+mn-ea"/>
                    <a:cs typeface="+mn-cs"/>
                  </a:defRPr>
                </a:pPr>
                <a:endParaRPr lang="es-MX"/>
              </a:p>
            </c:txPr>
            <c:showLegendKey val="0"/>
            <c:showVal val="1"/>
            <c:showCatName val="0"/>
            <c:showSerName val="0"/>
            <c:showPercent val="0"/>
            <c:showBubbleSize val="0"/>
            <c:separator>
</c:separator>
            <c:showLeaderLines val="0"/>
            <c:extLst>
              <c:ext xmlns:c15="http://schemas.microsoft.com/office/drawing/2012/chart" uri="{CE6537A1-D6FC-4f65-9D91-7224C49458BB}">
                <c15:showDataLabelsRange val="1"/>
                <c15:showLeaderLines val="0"/>
              </c:ext>
            </c:extLst>
          </c:dLbls>
          <c:cat>
            <c:strRef>
              <c:f>Avance!$K$2:$K$3</c:f>
              <c:strCache>
                <c:ptCount val="2"/>
                <c:pt idx="0">
                  <c:v>Ingreso</c:v>
                </c:pt>
                <c:pt idx="1">
                  <c:v>Egreso</c:v>
                </c:pt>
              </c:strCache>
            </c:strRef>
          </c:cat>
          <c:val>
            <c:numRef>
              <c:f>Avance!$M$2:$M$3</c:f>
              <c:numCache>
                <c:formatCode>_(* #,##0.00_);_(* \(#,##0.00\);_(* "-"??_);_(@_)</c:formatCode>
                <c:ptCount val="2"/>
                <c:pt idx="0">
                  <c:v>3615299534.5799999</c:v>
                </c:pt>
                <c:pt idx="1">
                  <c:v>2895421376.9299998</c:v>
                </c:pt>
              </c:numCache>
            </c:numRef>
          </c:val>
          <c:extLst>
            <c:ext xmlns:c15="http://schemas.microsoft.com/office/drawing/2012/chart" uri="{02D57815-91ED-43cb-92C2-25804820EDAC}">
              <c15:datalabelsRange>
                <c15:f>Avance!$M$2:$M$3</c15:f>
                <c15:dlblRangeCache>
                  <c:ptCount val="2"/>
                  <c:pt idx="0">
                    <c:v> 3,615,299,534.58 </c:v>
                  </c:pt>
                  <c:pt idx="1">
                    <c:v> 2,895,421,376.93 </c:v>
                  </c:pt>
                </c15:dlblRangeCache>
              </c15:datalabelsRange>
            </c:ext>
            <c:ext xmlns:c16="http://schemas.microsoft.com/office/drawing/2014/chart" uri="{C3380CC4-5D6E-409C-BE32-E72D297353CC}">
              <c16:uniqueId val="{00000002-89C3-40B5-A997-6299B0976D44}"/>
            </c:ext>
          </c:extLst>
        </c:ser>
        <c:ser>
          <c:idx val="1"/>
          <c:order val="1"/>
          <c:tx>
            <c:strRef>
              <c:f>Avance!$N$1</c:f>
              <c:strCache>
                <c:ptCount val="1"/>
                <c:pt idx="0">
                  <c:v>Pendiente por Devengar / Recaudar</c:v>
                </c:pt>
              </c:strCache>
            </c:strRef>
          </c:tx>
          <c:spPr>
            <a:solidFill>
              <a:schemeClr val="bg1">
                <a:lumMod val="65000"/>
              </a:schemeClr>
            </a:solidFill>
            <a:ln>
              <a:noFill/>
            </a:ln>
            <a:effectLst/>
          </c:spPr>
          <c:invertIfNegative val="0"/>
          <c:dLbls>
            <c:dLbl>
              <c:idx val="0"/>
              <c:tx>
                <c:rich>
                  <a:bodyPr/>
                  <a:lstStyle/>
                  <a:p>
                    <a:fld id="{36AE14AB-D391-4182-800F-D0C1326B876E}" type="CELLRANGE">
                      <a:rPr lang="en-US"/>
                      <a:pPr/>
                      <a:t>[CELLRANGE]</a:t>
                    </a:fld>
                    <a:endParaRPr lang="es-MX"/>
                  </a:p>
                </c:rich>
              </c:tx>
              <c:showLegendKey val="0"/>
              <c:showVal val="1"/>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3-89C3-40B5-A997-6299B0976D44}"/>
                </c:ext>
              </c:extLst>
            </c:dLbl>
            <c:dLbl>
              <c:idx val="1"/>
              <c:tx>
                <c:rich>
                  <a:bodyPr/>
                  <a:lstStyle/>
                  <a:p>
                    <a:fld id="{0E51157F-6E4C-4128-9A9B-B2036F0B3CD5}" type="CELLRANGE">
                      <a:rPr lang="en-US"/>
                      <a:pPr/>
                      <a:t>[CELLRANGE]</a:t>
                    </a:fld>
                    <a:endParaRPr lang="es-MX"/>
                  </a:p>
                </c:rich>
              </c:tx>
              <c:showLegendKey val="0"/>
              <c:showVal val="1"/>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4-89C3-40B5-A997-6299B0976D44}"/>
                </c:ext>
              </c:extLst>
            </c:dLbl>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bg1"/>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round/>
                    </a:ln>
                    <a:effectLst/>
                  </c:spPr>
                </c15:leaderLines>
              </c:ext>
            </c:extLst>
          </c:dLbls>
          <c:cat>
            <c:strRef>
              <c:f>Avance!$K$2:$K$3</c:f>
              <c:strCache>
                <c:ptCount val="2"/>
                <c:pt idx="0">
                  <c:v>Ingreso</c:v>
                </c:pt>
                <c:pt idx="1">
                  <c:v>Egreso</c:v>
                </c:pt>
              </c:strCache>
            </c:strRef>
          </c:cat>
          <c:val>
            <c:numRef>
              <c:f>Avance!$N$2:$N$3</c:f>
              <c:numCache>
                <c:formatCode>_(* #,##0.00_);_(* \(#,##0.00\);_(* "-"??_);_(@_)</c:formatCode>
                <c:ptCount val="2"/>
                <c:pt idx="0">
                  <c:v>6960609298.4200001</c:v>
                </c:pt>
                <c:pt idx="1">
                  <c:v>7680487456.0699997</c:v>
                </c:pt>
              </c:numCache>
            </c:numRef>
          </c:val>
          <c:extLst>
            <c:ext xmlns:c15="http://schemas.microsoft.com/office/drawing/2012/chart" uri="{02D57815-91ED-43cb-92C2-25804820EDAC}">
              <c15:datalabelsRange>
                <c15:f>Avance!$N$2:$N$3</c15:f>
                <c15:dlblRangeCache>
                  <c:ptCount val="2"/>
                  <c:pt idx="0">
                    <c:v> 6,960,609,298.42 </c:v>
                  </c:pt>
                  <c:pt idx="1">
                    <c:v> 7,680,487,456.07 </c:v>
                  </c:pt>
                </c15:dlblRangeCache>
              </c15:datalabelsRange>
            </c:ext>
            <c:ext xmlns:c16="http://schemas.microsoft.com/office/drawing/2014/chart" uri="{C3380CC4-5D6E-409C-BE32-E72D297353CC}">
              <c16:uniqueId val="{00000005-89C3-40B5-A997-6299B0976D44}"/>
            </c:ext>
          </c:extLst>
        </c:ser>
        <c:dLbls>
          <c:showLegendKey val="0"/>
          <c:showVal val="0"/>
          <c:showCatName val="0"/>
          <c:showSerName val="0"/>
          <c:showPercent val="0"/>
          <c:showBubbleSize val="0"/>
        </c:dLbls>
        <c:gapWidth val="150"/>
        <c:overlap val="100"/>
        <c:axId val="371877360"/>
        <c:axId val="372915792"/>
      </c:barChart>
      <c:catAx>
        <c:axId val="371877360"/>
        <c:scaling>
          <c:orientation val="minMax"/>
        </c:scaling>
        <c:delete val="0"/>
        <c:axPos val="l"/>
        <c:numFmt formatCode="Estándar"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s-MX"/>
          </a:p>
        </c:txPr>
        <c:crossAx val="372915792"/>
        <c:crosses val="autoZero"/>
        <c:auto val="1"/>
        <c:lblAlgn val="ctr"/>
        <c:lblOffset val="100"/>
        <c:noMultiLvlLbl val="0"/>
      </c:catAx>
      <c:valAx>
        <c:axId val="372915792"/>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3718773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MX" dirty="0"/>
              <a:t>Avance Presupuestal por Capítulo</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doughnutChart>
        <c:varyColors val="1"/>
        <c:ser>
          <c:idx val="0"/>
          <c:order val="0"/>
          <c:spPr>
            <a:solidFill>
              <a:schemeClr val="accent4"/>
            </a:solidFill>
            <a:ln w="19050"/>
          </c:spPr>
          <c:dPt>
            <c:idx val="0"/>
            <c:bubble3D val="0"/>
            <c:spPr>
              <a:solidFill>
                <a:schemeClr val="accent4"/>
              </a:solidFill>
              <a:ln w="19050">
                <a:solidFill>
                  <a:schemeClr val="lt1"/>
                </a:solidFill>
              </a:ln>
              <a:effectLst/>
            </c:spPr>
            <c:extLst>
              <c:ext xmlns:c16="http://schemas.microsoft.com/office/drawing/2014/chart" uri="{C3380CC4-5D6E-409C-BE32-E72D297353CC}">
                <c16:uniqueId val="{00000001-6CE6-4B19-AB67-1CB48F5A0585}"/>
              </c:ext>
            </c:extLst>
          </c:dPt>
          <c:dPt>
            <c:idx val="1"/>
            <c:bubble3D val="0"/>
            <c:spPr>
              <a:solidFill>
                <a:schemeClr val="bg1">
                  <a:lumMod val="50000"/>
                </a:schemeClr>
              </a:solidFill>
              <a:ln w="19050">
                <a:solidFill>
                  <a:schemeClr val="lt1"/>
                </a:solidFill>
              </a:ln>
              <a:effectLst/>
            </c:spPr>
            <c:extLst>
              <c:ext xmlns:c16="http://schemas.microsoft.com/office/drawing/2014/chart" uri="{C3380CC4-5D6E-409C-BE32-E72D297353CC}">
                <c16:uniqueId val="{00000003-6CE6-4B19-AB67-1CB48F5A0585}"/>
              </c:ext>
            </c:extLst>
          </c:dPt>
          <c:dLbls>
            <c:dLbl>
              <c:idx val="0"/>
              <c:layout>
                <c:manualLayout>
                  <c:x val="0.163888888888889"/>
                  <c:y val="-0.10185185185185185"/>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6CE6-4B19-AB67-1CB48F5A0585}"/>
                </c:ext>
              </c:extLst>
            </c:dLbl>
            <c:dLbl>
              <c:idx val="1"/>
              <c:layout>
                <c:manualLayout>
                  <c:x val="-0.16944444444444445"/>
                  <c:y val="-1.8518518518518517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6CE6-4B19-AB67-1CB48F5A0585}"/>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MX"/>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(Egreso!$H$4,Egreso!$K$4)</c:f>
              <c:strCache>
                <c:ptCount val="2"/>
                <c:pt idx="0">
                  <c:v>Devengado</c:v>
                </c:pt>
                <c:pt idx="1">
                  <c:v>Disponible</c:v>
                </c:pt>
              </c:strCache>
            </c:strRef>
          </c:cat>
          <c:val>
            <c:numRef>
              <c:f>(Egreso!$H$11,Egreso!$K$11)</c:f>
              <c:numCache>
                <c:formatCode>_-* #,##0_-;\-* #,##0_-;_-* "-"??_-;_-@_-</c:formatCode>
                <c:ptCount val="2"/>
                <c:pt idx="0">
                  <c:v>2895421377.2399998</c:v>
                </c:pt>
                <c:pt idx="1">
                  <c:v>7680487455.7600012</c:v>
                </c:pt>
              </c:numCache>
            </c:numRef>
          </c:val>
          <c:extLst>
            <c:ext xmlns:c16="http://schemas.microsoft.com/office/drawing/2014/chart" uri="{C3380CC4-5D6E-409C-BE32-E72D297353CC}">
              <c16:uniqueId val="{00000004-6CE6-4B19-AB67-1CB48F5A0585}"/>
            </c:ext>
          </c:extLst>
        </c:ser>
        <c:dLbls>
          <c:showLegendKey val="0"/>
          <c:showVal val="0"/>
          <c:showCatName val="1"/>
          <c:showSerName val="0"/>
          <c:showPercent val="1"/>
          <c:showBubbleSize val="0"/>
          <c:showLeaderLines val="1"/>
        </c:dLbls>
        <c:firstSliceAng val="0"/>
        <c:holeSize val="75"/>
      </c:doughnutChart>
      <c:spPr>
        <a:noFill/>
        <a:ln w="19050">
          <a:solidFill>
            <a:schemeClr val="lt1"/>
          </a:solidFill>
          <a:round/>
        </a:ln>
        <a:effectLst>
          <a:softEdge rad="0"/>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MX"/>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MX" dirty="0"/>
              <a:t>Avance Presupuestal</a:t>
            </a:r>
            <a:r>
              <a:rPr lang="es-MX" baseline="0" dirty="0"/>
              <a:t> por UR</a:t>
            </a:r>
            <a:endParaRPr lang="es-MX"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barChart>
        <c:barDir val="bar"/>
        <c:grouping val="percentStacked"/>
        <c:varyColors val="0"/>
        <c:ser>
          <c:idx val="0"/>
          <c:order val="0"/>
          <c:tx>
            <c:strRef>
              <c:f>Egreso!$H$33</c:f>
              <c:strCache>
                <c:ptCount val="1"/>
                <c:pt idx="0">
                  <c:v>Devengado</c:v>
                </c:pt>
              </c:strCache>
            </c:strRef>
          </c:tx>
          <c:spPr>
            <a:solidFill>
              <a:schemeClr val="accent4"/>
            </a:solidFill>
            <a:ln>
              <a:noFill/>
            </a:ln>
            <a:effectLst/>
          </c:spPr>
          <c:invertIfNegative val="0"/>
          <c:cat>
            <c:strRef>
              <c:f>Egreso!$B$34:$B$42</c:f>
              <c:strCache>
                <c:ptCount val="9"/>
                <c:pt idx="0">
                  <c:v>Dirección General</c:v>
                </c:pt>
                <c:pt idx="1">
                  <c:v>Dirección General de Informática y Sistemas</c:v>
                </c:pt>
                <c:pt idx="2">
                  <c:v>Dirección General de Contraloría Interna</c:v>
                </c:pt>
                <c:pt idx="3">
                  <c:v>Dirección General Jurídica</c:v>
                </c:pt>
                <c:pt idx="4">
                  <c:v>Dirección General de Administración</c:v>
                </c:pt>
                <c:pt idx="5">
                  <c:v>Dirección General de Finanzas</c:v>
                </c:pt>
                <c:pt idx="6">
                  <c:v>Dirección General de Promoción de Vivienda e Inmobiliaria</c:v>
                </c:pt>
                <c:pt idx="7">
                  <c:v>Dirección General de Prestaciones</c:v>
                </c:pt>
                <c:pt idx="8">
                  <c:v>Dirección General de Servicios Médicos</c:v>
                </c:pt>
              </c:strCache>
            </c:strRef>
          </c:cat>
          <c:val>
            <c:numRef>
              <c:f>Egreso!$H$34:$H$42</c:f>
              <c:numCache>
                <c:formatCode>_-* #,##0_-;\-* #,##0_-;_-* "-"??_-;_-@_-</c:formatCode>
                <c:ptCount val="9"/>
                <c:pt idx="0">
                  <c:v>3748842.5</c:v>
                </c:pt>
                <c:pt idx="1">
                  <c:v>12111909.810000001</c:v>
                </c:pt>
                <c:pt idx="2">
                  <c:v>3124491.6399999992</c:v>
                </c:pt>
                <c:pt idx="3">
                  <c:v>5118965.080000001</c:v>
                </c:pt>
                <c:pt idx="4">
                  <c:v>16949481.460000001</c:v>
                </c:pt>
                <c:pt idx="5">
                  <c:v>8920414.7800000012</c:v>
                </c:pt>
                <c:pt idx="6">
                  <c:v>13873030.560000004</c:v>
                </c:pt>
                <c:pt idx="7">
                  <c:v>2643224852.1400008</c:v>
                </c:pt>
                <c:pt idx="8">
                  <c:v>188349389.27000001</c:v>
                </c:pt>
              </c:numCache>
            </c:numRef>
          </c:val>
          <c:extLst>
            <c:ext xmlns:c16="http://schemas.microsoft.com/office/drawing/2014/chart" uri="{C3380CC4-5D6E-409C-BE32-E72D297353CC}">
              <c16:uniqueId val="{00000000-B5EC-42CF-9534-19BE002C9835}"/>
            </c:ext>
          </c:extLst>
        </c:ser>
        <c:ser>
          <c:idx val="1"/>
          <c:order val="1"/>
          <c:tx>
            <c:strRef>
              <c:f>Egreso!$K$33</c:f>
              <c:strCache>
                <c:ptCount val="1"/>
                <c:pt idx="0">
                  <c:v>Disponible</c:v>
                </c:pt>
              </c:strCache>
            </c:strRef>
          </c:tx>
          <c:spPr>
            <a:solidFill>
              <a:schemeClr val="bg1">
                <a:lumMod val="50000"/>
              </a:schemeClr>
            </a:solidFill>
            <a:ln>
              <a:noFill/>
            </a:ln>
            <a:effectLst/>
          </c:spPr>
          <c:invertIfNegative val="0"/>
          <c:cat>
            <c:strRef>
              <c:f>Egreso!$B$34:$B$42</c:f>
              <c:strCache>
                <c:ptCount val="9"/>
                <c:pt idx="0">
                  <c:v>Dirección General</c:v>
                </c:pt>
                <c:pt idx="1">
                  <c:v>Dirección General de Informática y Sistemas</c:v>
                </c:pt>
                <c:pt idx="2">
                  <c:v>Dirección General de Contraloría Interna</c:v>
                </c:pt>
                <c:pt idx="3">
                  <c:v>Dirección General Jurídica</c:v>
                </c:pt>
                <c:pt idx="4">
                  <c:v>Dirección General de Administración</c:v>
                </c:pt>
                <c:pt idx="5">
                  <c:v>Dirección General de Finanzas</c:v>
                </c:pt>
                <c:pt idx="6">
                  <c:v>Dirección General de Promoción de Vivienda e Inmobiliaria</c:v>
                </c:pt>
                <c:pt idx="7">
                  <c:v>Dirección General de Prestaciones</c:v>
                </c:pt>
                <c:pt idx="8">
                  <c:v>Dirección General de Servicios Médicos</c:v>
                </c:pt>
              </c:strCache>
            </c:strRef>
          </c:cat>
          <c:val>
            <c:numRef>
              <c:f>Egreso!$K$34:$K$42</c:f>
              <c:numCache>
                <c:formatCode>_-* #,##0_-;\-* #,##0_-;_-* "-"??_-;_-@_-</c:formatCode>
                <c:ptCount val="9"/>
                <c:pt idx="0">
                  <c:v>8943055.4999999981</c:v>
                </c:pt>
                <c:pt idx="1">
                  <c:v>55948971.189999998</c:v>
                </c:pt>
                <c:pt idx="2">
                  <c:v>6550790.3599999994</c:v>
                </c:pt>
                <c:pt idx="3">
                  <c:v>15147484.919999998</c:v>
                </c:pt>
                <c:pt idx="4">
                  <c:v>78338609.539999977</c:v>
                </c:pt>
                <c:pt idx="5">
                  <c:v>22285920.220000006</c:v>
                </c:pt>
                <c:pt idx="6">
                  <c:v>39684765.43999999</c:v>
                </c:pt>
                <c:pt idx="7">
                  <c:v>6514810787.8600016</c:v>
                </c:pt>
                <c:pt idx="8">
                  <c:v>938777070.73000002</c:v>
                </c:pt>
              </c:numCache>
            </c:numRef>
          </c:val>
          <c:extLst>
            <c:ext xmlns:c16="http://schemas.microsoft.com/office/drawing/2014/chart" uri="{C3380CC4-5D6E-409C-BE32-E72D297353CC}">
              <c16:uniqueId val="{00000001-B5EC-42CF-9534-19BE002C9835}"/>
            </c:ext>
          </c:extLst>
        </c:ser>
        <c:dLbls>
          <c:showLegendKey val="0"/>
          <c:showVal val="0"/>
          <c:showCatName val="0"/>
          <c:showSerName val="0"/>
          <c:showPercent val="0"/>
          <c:showBubbleSize val="0"/>
        </c:dLbls>
        <c:gapWidth val="150"/>
        <c:overlap val="100"/>
        <c:axId val="207100904"/>
        <c:axId val="207100512"/>
      </c:barChart>
      <c:catAx>
        <c:axId val="207100904"/>
        <c:scaling>
          <c:orientation val="minMax"/>
        </c:scaling>
        <c:delete val="0"/>
        <c:axPos val="l"/>
        <c:numFmt formatCode="Estándar"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207100512"/>
        <c:crosses val="autoZero"/>
        <c:auto val="1"/>
        <c:lblAlgn val="ctr"/>
        <c:lblOffset val="100"/>
        <c:noMultiLvlLbl val="0"/>
      </c:catAx>
      <c:valAx>
        <c:axId val="207100512"/>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2071009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1"/>
          <c:order val="1"/>
          <c:dPt>
            <c:idx val="0"/>
            <c:bubble3D val="0"/>
            <c:explosion val="5"/>
            <c:spPr>
              <a:solidFill>
                <a:srgbClr val="92D050"/>
              </a:solidFill>
              <a:ln w="19050">
                <a:solidFill>
                  <a:schemeClr val="lt1"/>
                </a:solidFill>
              </a:ln>
              <a:effectLst>
                <a:innerShdw blurRad="114300">
                  <a:schemeClr val="accent1"/>
                </a:innerShdw>
              </a:effectLst>
            </c:spPr>
            <c:extLst>
              <c:ext xmlns:c16="http://schemas.microsoft.com/office/drawing/2014/chart" uri="{C3380CC4-5D6E-409C-BE32-E72D297353CC}">
                <c16:uniqueId val="{00000001-60A8-4707-AF31-D184114D5D38}"/>
              </c:ext>
            </c:extLst>
          </c:dPt>
          <c:dPt>
            <c:idx val="1"/>
            <c:bubble3D val="0"/>
            <c:spPr>
              <a:solidFill>
                <a:srgbClr val="FFFF00"/>
              </a:solidFill>
              <a:ln w="19050">
                <a:solidFill>
                  <a:schemeClr val="lt1"/>
                </a:solidFill>
              </a:ln>
              <a:effectLst>
                <a:innerShdw blurRad="114300">
                  <a:schemeClr val="accent2"/>
                </a:innerShdw>
              </a:effectLst>
            </c:spPr>
            <c:extLst>
              <c:ext xmlns:c16="http://schemas.microsoft.com/office/drawing/2014/chart" uri="{C3380CC4-5D6E-409C-BE32-E72D297353CC}">
                <c16:uniqueId val="{00000003-60A8-4707-AF31-D184114D5D38}"/>
              </c:ext>
            </c:extLst>
          </c:dPt>
          <c:dPt>
            <c:idx val="2"/>
            <c:bubble3D val="0"/>
            <c:spPr>
              <a:solidFill>
                <a:srgbClr val="FF0000">
                  <a:alpha val="96000"/>
                </a:srgbClr>
              </a:solidFill>
              <a:ln w="19050">
                <a:solidFill>
                  <a:schemeClr val="lt1"/>
                </a:solidFill>
              </a:ln>
              <a:effectLst>
                <a:innerShdw blurRad="114300">
                  <a:schemeClr val="accent3"/>
                </a:innerShdw>
              </a:effectLst>
            </c:spPr>
            <c:extLst>
              <c:ext xmlns:c16="http://schemas.microsoft.com/office/drawing/2014/chart" uri="{C3380CC4-5D6E-409C-BE32-E72D297353CC}">
                <c16:uniqueId val="{00000005-60A8-4707-AF31-D184114D5D38}"/>
              </c:ext>
            </c:extLst>
          </c:dPt>
          <c:dLbls>
            <c:dLbl>
              <c:idx val="0"/>
              <c:layout>
                <c:manualLayout>
                  <c:x val="-0.17578469572746705"/>
                  <c:y val="-0.28307920322056246"/>
                </c:manualLayout>
              </c:layout>
              <c:tx>
                <c:rich>
                  <a:bodyPr rot="0" spcFirstLastPara="1" vertOverflow="ellipsis" vert="horz" wrap="square" lIns="38100" tIns="19050" rIns="38100" bIns="19050" anchor="ctr" anchorCtr="1">
                    <a:spAutoFit/>
                  </a:bodyPr>
                  <a:lstStyle/>
                  <a:p>
                    <a:pPr>
                      <a:defRPr sz="1000" b="1" i="0" u="none" strike="noStrike" kern="1200" baseline="0">
                        <a:solidFill>
                          <a:sysClr val="windowText" lastClr="000000"/>
                        </a:solidFill>
                        <a:latin typeface="+mn-lt"/>
                        <a:ea typeface="+mn-ea"/>
                        <a:cs typeface="+mn-cs"/>
                      </a:defRPr>
                    </a:pPr>
                    <a:fld id="{45D89AB3-972B-4A51-AB33-D12A7A2A20EB}" type="CATEGORYNAME">
                      <a:rPr lang="es-MX" sz="1000">
                        <a:solidFill>
                          <a:sysClr val="windowText" lastClr="000000"/>
                        </a:solidFill>
                      </a:rPr>
                      <a:pPr>
                        <a:defRPr sz="1000" b="1">
                          <a:solidFill>
                            <a:sysClr val="windowText" lastClr="000000"/>
                          </a:solidFill>
                        </a:defRPr>
                      </a:pPr>
                      <a:t>[NOMBRE DE CATEGORÍA]</a:t>
                    </a:fld>
                    <a:r>
                      <a:rPr lang="es-MX" sz="1000" baseline="0" dirty="0">
                        <a:solidFill>
                          <a:sysClr val="windowText" lastClr="000000"/>
                        </a:solidFill>
                      </a:rPr>
                      <a:t> </a:t>
                    </a:r>
                  </a:p>
                  <a:p>
                    <a:pPr>
                      <a:defRPr sz="1000" b="1">
                        <a:solidFill>
                          <a:sysClr val="windowText" lastClr="000000"/>
                        </a:solidFill>
                      </a:defRPr>
                    </a:pPr>
                    <a:fld id="{1515FE34-C6A9-4A7A-A8C0-79E3920ED0A3}" type="PERCENTAGE">
                      <a:rPr lang="es-MX" sz="1000" baseline="0">
                        <a:solidFill>
                          <a:sysClr val="windowText" lastClr="000000"/>
                        </a:solidFill>
                      </a:rPr>
                      <a:pPr>
                        <a:defRPr sz="1000" b="1">
                          <a:solidFill>
                            <a:sysClr val="windowText" lastClr="000000"/>
                          </a:solidFill>
                        </a:defRPr>
                      </a:pPr>
                      <a:t>[PORCENTAJE]</a:t>
                    </a:fld>
                    <a:endParaRPr lang="es-MX"/>
                  </a:p>
                </c:rich>
              </c:tx>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ysClr val="windowText" lastClr="000000"/>
                      </a:solidFill>
                      <a:latin typeface="+mn-lt"/>
                      <a:ea typeface="+mn-ea"/>
                      <a:cs typeface="+mn-cs"/>
                    </a:defRPr>
                  </a:pPr>
                  <a:endParaRPr lang="es-MX"/>
                </a:p>
              </c:txPr>
              <c:dLblPos val="bestFit"/>
              <c:showLegendKey val="0"/>
              <c:showVal val="1"/>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60A8-4707-AF31-D184114D5D38}"/>
                </c:ext>
              </c:extLst>
            </c:dLbl>
            <c:dLbl>
              <c:idx val="1"/>
              <c:layout>
                <c:manualLayout>
                  <c:x val="2.458377303352545E-2"/>
                  <c:y val="3.8395441901814147E-2"/>
                </c:manualLayout>
              </c:layout>
              <c:tx>
                <c:rich>
                  <a:bodyPr rot="0" spcFirstLastPara="1" vertOverflow="ellipsis" vert="horz" wrap="square" lIns="38100" tIns="19050" rIns="38100" bIns="19050" anchor="ctr" anchorCtr="1">
                    <a:noAutofit/>
                  </a:bodyPr>
                  <a:lstStyle/>
                  <a:p>
                    <a:pPr>
                      <a:defRPr sz="800" b="1" i="0" u="none" strike="noStrike" kern="1200" baseline="0">
                        <a:solidFill>
                          <a:sysClr val="windowText" lastClr="000000"/>
                        </a:solidFill>
                        <a:latin typeface="+mn-lt"/>
                        <a:ea typeface="+mn-ea"/>
                        <a:cs typeface="+mn-cs"/>
                      </a:defRPr>
                    </a:pPr>
                    <a:fld id="{2B5F74A4-DDAC-4488-82E8-20FB899D62F7}" type="CATEGORYNAME">
                      <a:rPr lang="en-US">
                        <a:solidFill>
                          <a:sysClr val="windowText" lastClr="000000"/>
                        </a:solidFill>
                      </a:rPr>
                      <a:pPr>
                        <a:defRPr sz="800" b="1">
                          <a:solidFill>
                            <a:sysClr val="windowText" lastClr="000000"/>
                          </a:solidFill>
                        </a:defRPr>
                      </a:pPr>
                      <a:t>[NOMBRE DE CATEGORÍA]</a:t>
                    </a:fld>
                    <a:endParaRPr lang="en-US" baseline="0" dirty="0">
                      <a:solidFill>
                        <a:sysClr val="windowText" lastClr="000000"/>
                      </a:solidFill>
                    </a:endParaRPr>
                  </a:p>
                  <a:p>
                    <a:pPr>
                      <a:defRPr sz="800" b="1">
                        <a:solidFill>
                          <a:sysClr val="windowText" lastClr="000000"/>
                        </a:solidFill>
                      </a:defRPr>
                    </a:pPr>
                    <a:r>
                      <a:rPr lang="en-US" baseline="0" dirty="0">
                        <a:solidFill>
                          <a:sysClr val="windowText" lastClr="000000"/>
                        </a:solidFill>
                      </a:rPr>
                      <a:t> </a:t>
                    </a:r>
                    <a:fld id="{D2837D27-D304-4ACE-96F4-32AC1C9CB848}" type="PERCENTAGE">
                      <a:rPr lang="en-US" baseline="0">
                        <a:solidFill>
                          <a:sysClr val="windowText" lastClr="000000"/>
                        </a:solidFill>
                      </a:rPr>
                      <a:pPr>
                        <a:defRPr sz="800" b="1">
                          <a:solidFill>
                            <a:sysClr val="windowText" lastClr="000000"/>
                          </a:solidFill>
                        </a:defRPr>
                      </a:pPr>
                      <a:t>[PORCENTAJE]</a:t>
                    </a:fld>
                    <a:endParaRPr lang="en-US" baseline="0" dirty="0">
                      <a:solidFill>
                        <a:sysClr val="windowText" lastClr="000000"/>
                      </a:solidFill>
                    </a:endParaRPr>
                  </a:p>
                </c:rich>
              </c:tx>
              <c:spPr>
                <a:noFill/>
                <a:ln>
                  <a:noFill/>
                </a:ln>
                <a:effectLst/>
              </c:spPr>
              <c:txPr>
                <a:bodyPr rot="0" spcFirstLastPara="1" vertOverflow="ellipsis" vert="horz" wrap="square" lIns="38100" tIns="19050" rIns="38100" bIns="19050" anchor="ctr" anchorCtr="1">
                  <a:noAutofit/>
                </a:bodyPr>
                <a:lstStyle/>
                <a:p>
                  <a:pPr>
                    <a:defRPr sz="800" b="1" i="0" u="none" strike="noStrike" kern="1200" baseline="0">
                      <a:solidFill>
                        <a:sysClr val="windowText" lastClr="000000"/>
                      </a:solidFill>
                      <a:latin typeface="+mn-lt"/>
                      <a:ea typeface="+mn-ea"/>
                      <a:cs typeface="+mn-cs"/>
                    </a:defRPr>
                  </a:pPr>
                  <a:endParaRPr lang="es-MX"/>
                </a:p>
              </c:txPr>
              <c:dLblPos val="bestFit"/>
              <c:showLegendKey val="0"/>
              <c:showVal val="1"/>
              <c:showCatName val="1"/>
              <c:showSerName val="0"/>
              <c:showPercent val="1"/>
              <c:showBubbleSize val="0"/>
              <c:extLst>
                <c:ext xmlns:c15="http://schemas.microsoft.com/office/drawing/2012/chart" uri="{CE6537A1-D6FC-4f65-9D91-7224C49458BB}">
                  <c15:layout>
                    <c:manualLayout>
                      <c:w val="0.14763193783059908"/>
                      <c:h val="0.15180407405681817"/>
                    </c:manualLayout>
                  </c15:layout>
                  <c15:dlblFieldTable/>
                  <c15:showDataLabelsRange val="0"/>
                </c:ext>
                <c:ext xmlns:c16="http://schemas.microsoft.com/office/drawing/2014/chart" uri="{C3380CC4-5D6E-409C-BE32-E72D297353CC}">
                  <c16:uniqueId val="{00000003-60A8-4707-AF31-D184114D5D38}"/>
                </c:ext>
              </c:extLst>
            </c:dLbl>
            <c:dLbl>
              <c:idx val="2"/>
              <c:layout>
                <c:manualLayout>
                  <c:x val="2.063222123007823E-2"/>
                  <c:y val="2.0503445835594672E-2"/>
                </c:manualLayout>
              </c:layout>
              <c:tx>
                <c:rich>
                  <a:bodyPr rot="0" spcFirstLastPara="1" vertOverflow="ellipsis" vert="horz" wrap="square" lIns="38100" tIns="19050" rIns="38100" bIns="19050" anchor="ctr" anchorCtr="1">
                    <a:noAutofit/>
                  </a:bodyPr>
                  <a:lstStyle/>
                  <a:p>
                    <a:pPr>
                      <a:defRPr sz="900" b="1" i="0" u="none" strike="noStrike" kern="1200" baseline="0">
                        <a:solidFill>
                          <a:sysClr val="windowText" lastClr="000000"/>
                        </a:solidFill>
                        <a:latin typeface="+mn-lt"/>
                        <a:ea typeface="+mn-ea"/>
                        <a:cs typeface="+mn-cs"/>
                      </a:defRPr>
                    </a:pPr>
                    <a:fld id="{8B9EFB19-50AD-403E-BB3B-A3E0BD2C2411}" type="CATEGORYNAME">
                      <a:rPr lang="es-MX" sz="900">
                        <a:solidFill>
                          <a:sysClr val="windowText" lastClr="000000"/>
                        </a:solidFill>
                      </a:rPr>
                      <a:pPr>
                        <a:defRPr b="1">
                          <a:solidFill>
                            <a:sysClr val="windowText" lastClr="000000"/>
                          </a:solidFill>
                        </a:defRPr>
                      </a:pPr>
                      <a:t>[NOMBRE DE CATEGORÍA]</a:t>
                    </a:fld>
                    <a:r>
                      <a:rPr lang="es-MX" sz="900" dirty="0">
                        <a:solidFill>
                          <a:sysClr val="windowText" lastClr="000000"/>
                        </a:solidFill>
                      </a:rPr>
                      <a:t> </a:t>
                    </a:r>
                    <a:fld id="{412B6B2D-A8F7-4595-BB86-24DEB71E65DE}" type="PERCENTAGE">
                      <a:rPr lang="es-MX" sz="900">
                        <a:solidFill>
                          <a:sysClr val="windowText" lastClr="000000"/>
                        </a:solidFill>
                      </a:rPr>
                      <a:pPr>
                        <a:defRPr b="1">
                          <a:solidFill>
                            <a:sysClr val="windowText" lastClr="000000"/>
                          </a:solidFill>
                        </a:defRPr>
                      </a:pPr>
                      <a:t>[PORCENTAJE]</a:t>
                    </a:fld>
                    <a:endParaRPr lang="es-MX" sz="900" dirty="0">
                      <a:solidFill>
                        <a:sysClr val="windowText" lastClr="000000"/>
                      </a:solidFill>
                    </a:endParaRPr>
                  </a:p>
                </c:rich>
              </c:tx>
              <c:spPr>
                <a:noFill/>
                <a:ln>
                  <a:noFill/>
                </a:ln>
                <a:effectLst/>
              </c:spPr>
              <c:txPr>
                <a:bodyPr rot="0" spcFirstLastPara="1" vertOverflow="ellipsis" vert="horz" wrap="square" lIns="38100" tIns="19050" rIns="38100" bIns="19050" anchor="ctr" anchorCtr="1">
                  <a:noAutofit/>
                </a:bodyPr>
                <a:lstStyle/>
                <a:p>
                  <a:pPr>
                    <a:defRPr sz="900" b="1" i="0" u="none" strike="noStrike" kern="1200" baseline="0">
                      <a:solidFill>
                        <a:sysClr val="windowText" lastClr="000000"/>
                      </a:solidFill>
                      <a:latin typeface="+mn-lt"/>
                      <a:ea typeface="+mn-ea"/>
                      <a:cs typeface="+mn-cs"/>
                    </a:defRPr>
                  </a:pPr>
                  <a:endParaRPr lang="es-MX"/>
                </a:p>
              </c:txPr>
              <c:dLblPos val="bestFit"/>
              <c:showLegendKey val="0"/>
              <c:showVal val="1"/>
              <c:showCatName val="1"/>
              <c:showSerName val="0"/>
              <c:showPercent val="1"/>
              <c:showBubbleSize val="0"/>
              <c:extLst>
                <c:ext xmlns:c15="http://schemas.microsoft.com/office/drawing/2012/chart" uri="{CE6537A1-D6FC-4f65-9D91-7224C49458BB}">
                  <c15:layout>
                    <c:manualLayout>
                      <c:w val="0.18678023850085174"/>
                      <c:h val="0.14604695352371791"/>
                    </c:manualLayout>
                  </c15:layout>
                  <c15:dlblFieldTable/>
                  <c15:showDataLabelsRange val="0"/>
                </c:ext>
                <c:ext xmlns:c16="http://schemas.microsoft.com/office/drawing/2014/chart" uri="{C3380CC4-5D6E-409C-BE32-E72D297353CC}">
                  <c16:uniqueId val="{00000005-60A8-4707-AF31-D184114D5D38}"/>
                </c:ext>
              </c:extLst>
            </c:dLbl>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ysClr val="windowText" lastClr="000000"/>
                    </a:solidFill>
                    <a:latin typeface="+mn-lt"/>
                    <a:ea typeface="+mn-ea"/>
                    <a:cs typeface="+mn-cs"/>
                  </a:defRPr>
                </a:pPr>
                <a:endParaRPr lang="es-MX"/>
              </a:p>
            </c:txPr>
            <c:dLblPos val="inEnd"/>
            <c:showLegendKey val="0"/>
            <c:showVal val="1"/>
            <c:showCatName val="1"/>
            <c:showSerName val="0"/>
            <c:showPercent val="1"/>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extLst>
          </c:dLbls>
          <c:cat>
            <c:strRef>
              <c:f>Graf!$R$3:$R$5</c:f>
              <c:strCache>
                <c:ptCount val="3"/>
                <c:pt idx="0">
                  <c:v>EPP con pago total de aportaciones</c:v>
                </c:pt>
                <c:pt idx="1">
                  <c:v>EPP con pago parcial</c:v>
                </c:pt>
                <c:pt idx="2">
                  <c:v>EPP con pago omitido*</c:v>
                </c:pt>
              </c:strCache>
            </c:strRef>
          </c:cat>
          <c:val>
            <c:numRef>
              <c:f>Graf!$V$3:$V$5</c:f>
              <c:numCache>
                <c:formatCode>0%</c:formatCode>
                <c:ptCount val="3"/>
                <c:pt idx="0">
                  <c:v>0.79166666666666663</c:v>
                </c:pt>
                <c:pt idx="1">
                  <c:v>0.1</c:v>
                </c:pt>
                <c:pt idx="2">
                  <c:v>0.10833333333333334</c:v>
                </c:pt>
              </c:numCache>
            </c:numRef>
          </c:val>
          <c:extLst>
            <c:ext xmlns:c16="http://schemas.microsoft.com/office/drawing/2014/chart" uri="{C3380CC4-5D6E-409C-BE32-E72D297353CC}">
              <c16:uniqueId val="{00000006-60A8-4707-AF31-D184114D5D38}"/>
            </c:ext>
          </c:extLst>
        </c:ser>
        <c:dLbls>
          <c:dLblPos val="inEnd"/>
          <c:showLegendKey val="0"/>
          <c:showVal val="1"/>
          <c:showCatName val="0"/>
          <c:showSerName val="0"/>
          <c:showPercent val="0"/>
          <c:showBubbleSize val="0"/>
          <c:showLeaderLines val="1"/>
        </c:dLbls>
        <c:firstSliceAng val="0"/>
        <c:extLst>
          <c:ext xmlns:c15="http://schemas.microsoft.com/office/drawing/2012/chart" uri="{02D57815-91ED-43cb-92C2-25804820EDAC}">
            <c15:filteredPieSeries>
              <c15:ser>
                <c:idx val="0"/>
                <c:order val="0"/>
                <c:dPt>
                  <c:idx val="0"/>
                  <c:bubble3D val="0"/>
                  <c:spPr>
                    <a:pattFill prst="ltUpDiag">
                      <a:fgClr>
                        <a:schemeClr val="accent1"/>
                      </a:fgClr>
                      <a:bgClr>
                        <a:schemeClr val="accent1">
                          <a:lumMod val="20000"/>
                          <a:lumOff val="80000"/>
                        </a:schemeClr>
                      </a:bgClr>
                    </a:pattFill>
                    <a:ln w="19050">
                      <a:solidFill>
                        <a:schemeClr val="lt1"/>
                      </a:solidFill>
                    </a:ln>
                    <a:effectLst>
                      <a:innerShdw blurRad="114300">
                        <a:schemeClr val="accent1"/>
                      </a:innerShdw>
                    </a:effectLst>
                  </c:spPr>
                  <c:extLst>
                    <c:ext xmlns:c16="http://schemas.microsoft.com/office/drawing/2014/chart" uri="{C3380CC4-5D6E-409C-BE32-E72D297353CC}">
                      <c16:uniqueId val="{00000008-60A8-4707-AF31-D184114D5D38}"/>
                    </c:ext>
                  </c:extLst>
                </c:dPt>
                <c:dPt>
                  <c:idx val="1"/>
                  <c:bubble3D val="0"/>
                  <c:spPr>
                    <a:pattFill prst="ltUpDiag">
                      <a:fgClr>
                        <a:schemeClr val="accent2"/>
                      </a:fgClr>
                      <a:bgClr>
                        <a:schemeClr val="accent2">
                          <a:lumMod val="20000"/>
                          <a:lumOff val="80000"/>
                        </a:schemeClr>
                      </a:bgClr>
                    </a:pattFill>
                    <a:ln w="19050">
                      <a:solidFill>
                        <a:schemeClr val="lt1"/>
                      </a:solidFill>
                    </a:ln>
                    <a:effectLst>
                      <a:innerShdw blurRad="114300">
                        <a:schemeClr val="accent2"/>
                      </a:innerShdw>
                    </a:effectLst>
                  </c:spPr>
                  <c:extLst>
                    <c:ext xmlns:c16="http://schemas.microsoft.com/office/drawing/2014/chart" uri="{C3380CC4-5D6E-409C-BE32-E72D297353CC}">
                      <c16:uniqueId val="{0000000A-60A8-4707-AF31-D184114D5D38}"/>
                    </c:ext>
                  </c:extLst>
                </c:dPt>
                <c:dPt>
                  <c:idx val="2"/>
                  <c:bubble3D val="0"/>
                  <c:spPr>
                    <a:pattFill prst="ltUpDiag">
                      <a:fgClr>
                        <a:schemeClr val="accent3"/>
                      </a:fgClr>
                      <a:bgClr>
                        <a:schemeClr val="accent3">
                          <a:lumMod val="20000"/>
                          <a:lumOff val="80000"/>
                        </a:schemeClr>
                      </a:bgClr>
                    </a:pattFill>
                    <a:ln w="19050">
                      <a:solidFill>
                        <a:schemeClr val="lt1"/>
                      </a:solidFill>
                    </a:ln>
                    <a:effectLst>
                      <a:innerShdw blurRad="114300">
                        <a:schemeClr val="accent3"/>
                      </a:innerShdw>
                    </a:effectLst>
                  </c:spPr>
                  <c:extLst>
                    <c:ext xmlns:c16="http://schemas.microsoft.com/office/drawing/2014/chart" uri="{C3380CC4-5D6E-409C-BE32-E72D297353CC}">
                      <c16:uniqueId val="{0000000C-60A8-4707-AF31-D184114D5D38}"/>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MX"/>
                    </a:p>
                  </c:txPr>
                  <c:dLblPos val="inEnd"/>
                  <c:showLegendKey val="0"/>
                  <c:showVal val="1"/>
                  <c:showCatName val="0"/>
                  <c:showSerName val="0"/>
                  <c:showPercent val="0"/>
                  <c:showBubbleSize val="0"/>
                  <c:showLeaderLines val="1"/>
                  <c:leaderLines>
                    <c:spPr>
                      <a:ln w="9525">
                        <a:solidFill>
                          <a:schemeClr val="tx1">
                            <a:lumMod val="35000"/>
                            <a:lumOff val="65000"/>
                          </a:schemeClr>
                        </a:solidFill>
                      </a:ln>
                      <a:effectLst/>
                    </c:spPr>
                  </c:leaderLines>
                  <c:extLst>
                    <c:ext uri="{CE6537A1-D6FC-4f65-9D91-7224C49458BB}"/>
                  </c:extLst>
                </c:dLbls>
                <c:cat>
                  <c:strRef>
                    <c:extLst>
                      <c:ext uri="{02D57815-91ED-43cb-92C2-25804820EDAC}">
                        <c15:formulaRef>
                          <c15:sqref>Graf!$R$3:$R$5</c15:sqref>
                        </c15:formulaRef>
                      </c:ext>
                    </c:extLst>
                    <c:strCache>
                      <c:ptCount val="3"/>
                      <c:pt idx="0">
                        <c:v>EPP con pago total de aportaciones</c:v>
                      </c:pt>
                      <c:pt idx="1">
                        <c:v>EPP con pago parcial</c:v>
                      </c:pt>
                      <c:pt idx="2">
                        <c:v>EPP con pago omitido*</c:v>
                      </c:pt>
                    </c:strCache>
                  </c:strRef>
                </c:cat>
                <c:val>
                  <c:numRef>
                    <c:extLst>
                      <c:ext uri="{02D57815-91ED-43cb-92C2-25804820EDAC}">
                        <c15:formulaRef>
                          <c15:sqref>Graf!$T$3:$T$5</c15:sqref>
                        </c15:formulaRef>
                      </c:ext>
                    </c:extLst>
                    <c:numCache>
                      <c:formatCode>Estándar</c:formatCode>
                      <c:ptCount val="3"/>
                      <c:pt idx="0">
                        <c:v>95</c:v>
                      </c:pt>
                      <c:pt idx="1">
                        <c:v>12</c:v>
                      </c:pt>
                      <c:pt idx="2">
                        <c:v>13</c:v>
                      </c:pt>
                    </c:numCache>
                  </c:numRef>
                </c:val>
                <c:extLst>
                  <c:ext xmlns:c16="http://schemas.microsoft.com/office/drawing/2014/chart" uri="{C3380CC4-5D6E-409C-BE32-E72D297353CC}">
                    <c16:uniqueId val="{0000000D-60A8-4707-AF31-D184114D5D38}"/>
                  </c:ext>
                </c:extLst>
              </c15:ser>
            </c15:filteredPieSeries>
          </c:ext>
        </c:extLst>
      </c:pieChart>
      <c:spPr>
        <a:noFill/>
        <a:ln>
          <a:noFill/>
        </a:ln>
        <a:effectLst/>
      </c:spPr>
    </c:plotArea>
    <c:plotVisOnly val="1"/>
    <c:dispBlanksAs val="gap"/>
    <c:showDLblsOverMax val="0"/>
  </c:chart>
  <c:spPr>
    <a:noFill/>
    <a:ln>
      <a:noFill/>
    </a:ln>
    <a:effectLst/>
  </c:spPr>
  <c:txPr>
    <a:bodyPr/>
    <a:lstStyle/>
    <a:p>
      <a:pPr>
        <a:defRPr/>
      </a:pPr>
      <a:endParaRPr lang="es-MX"/>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MX" dirty="0"/>
              <a:t>Histórico Cartera  </a:t>
            </a:r>
          </a:p>
          <a:p>
            <a:pPr>
              <a:defRPr/>
            </a:pPr>
            <a:r>
              <a:rPr lang="es-MX" dirty="0"/>
              <a:t>2016 - 2021</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barChart>
        <c:barDir val="col"/>
        <c:grouping val="stacked"/>
        <c:varyColors val="0"/>
        <c:ser>
          <c:idx val="0"/>
          <c:order val="0"/>
          <c:tx>
            <c:strRef>
              <c:f>'Histórico Adeudos 16-21'!$C$2:$D$2</c:f>
              <c:strCache>
                <c:ptCount val="1"/>
                <c:pt idx="0">
                  <c:v>Proceso Jurídico</c:v>
                </c:pt>
              </c:strCache>
            </c:strRef>
          </c:tx>
          <c:spPr>
            <a:solidFill>
              <a:schemeClr val="accent4">
                <a:lumMod val="50000"/>
              </a:schemeClr>
            </a:solidFill>
            <a:ln>
              <a:noFill/>
            </a:ln>
            <a:effectLst/>
          </c:spPr>
          <c:invertIfNegative val="0"/>
          <c:cat>
            <c:numRef>
              <c:f>'Histórico Adeudos 16-21'!$B$4:$B$9</c:f>
              <c:numCache>
                <c:formatCode>Estándar</c:formatCode>
                <c:ptCount val="6"/>
                <c:pt idx="0">
                  <c:v>2016</c:v>
                </c:pt>
                <c:pt idx="1">
                  <c:v>2017</c:v>
                </c:pt>
                <c:pt idx="2">
                  <c:v>2018</c:v>
                </c:pt>
                <c:pt idx="3">
                  <c:v>2019</c:v>
                </c:pt>
                <c:pt idx="4">
                  <c:v>2020</c:v>
                </c:pt>
                <c:pt idx="5">
                  <c:v>2021</c:v>
                </c:pt>
              </c:numCache>
            </c:numRef>
          </c:cat>
          <c:val>
            <c:numRef>
              <c:f>'Histórico Adeudos 16-21'!$C$4:$C$9</c:f>
              <c:numCache>
                <c:formatCode>_(* #,##0.00_);_(* \(#,##0.00\);_(* "-"??_);_(@_)</c:formatCode>
                <c:ptCount val="6"/>
                <c:pt idx="0">
                  <c:v>540229906.85000002</c:v>
                </c:pt>
                <c:pt idx="1">
                  <c:v>1186847078.5400002</c:v>
                </c:pt>
                <c:pt idx="2">
                  <c:v>470208275.40999997</c:v>
                </c:pt>
                <c:pt idx="3">
                  <c:v>555053414.44978249</c:v>
                </c:pt>
                <c:pt idx="4">
                  <c:v>953389659.13371778</c:v>
                </c:pt>
                <c:pt idx="5">
                  <c:v>1038830426.419237</c:v>
                </c:pt>
              </c:numCache>
            </c:numRef>
          </c:val>
          <c:extLst>
            <c:ext xmlns:c16="http://schemas.microsoft.com/office/drawing/2014/chart" uri="{C3380CC4-5D6E-409C-BE32-E72D297353CC}">
              <c16:uniqueId val="{00000000-4D82-488F-A234-CC561D21BFA8}"/>
            </c:ext>
          </c:extLst>
        </c:ser>
        <c:ser>
          <c:idx val="2"/>
          <c:order val="1"/>
          <c:tx>
            <c:strRef>
              <c:f>'Histórico Adeudos 16-21'!$E$2:$F$2</c:f>
              <c:strCache>
                <c:ptCount val="1"/>
                <c:pt idx="0">
                  <c:v>Requerido</c:v>
                </c:pt>
              </c:strCache>
            </c:strRef>
          </c:tx>
          <c:spPr>
            <a:solidFill>
              <a:schemeClr val="accent5"/>
            </a:solidFill>
            <a:ln>
              <a:noFill/>
            </a:ln>
            <a:effectLst/>
          </c:spPr>
          <c:invertIfNegative val="0"/>
          <c:cat>
            <c:numRef>
              <c:f>'Histórico Adeudos 16-21'!$B$4:$B$9</c:f>
              <c:numCache>
                <c:formatCode>Estándar</c:formatCode>
                <c:ptCount val="6"/>
                <c:pt idx="0">
                  <c:v>2016</c:v>
                </c:pt>
                <c:pt idx="1">
                  <c:v>2017</c:v>
                </c:pt>
                <c:pt idx="2">
                  <c:v>2018</c:v>
                </c:pt>
                <c:pt idx="3">
                  <c:v>2019</c:v>
                </c:pt>
                <c:pt idx="4">
                  <c:v>2020</c:v>
                </c:pt>
                <c:pt idx="5">
                  <c:v>2021</c:v>
                </c:pt>
              </c:numCache>
            </c:numRef>
          </c:cat>
          <c:val>
            <c:numRef>
              <c:f>'Histórico Adeudos 16-21'!$E$4:$E$9</c:f>
              <c:numCache>
                <c:formatCode>_(* #,##0.00_);_(* \(#,##0.00\);_(* "-"??_);_(@_)</c:formatCode>
                <c:ptCount val="6"/>
                <c:pt idx="0">
                  <c:v>221711460.29999998</c:v>
                </c:pt>
                <c:pt idx="1">
                  <c:v>49909813.450000025</c:v>
                </c:pt>
                <c:pt idx="2">
                  <c:v>151087273.31999996</c:v>
                </c:pt>
                <c:pt idx="3">
                  <c:v>79386874.830000013</c:v>
                </c:pt>
                <c:pt idx="4">
                  <c:v>65375663.230000012</c:v>
                </c:pt>
                <c:pt idx="5">
                  <c:v>8181808.9700000016</c:v>
                </c:pt>
              </c:numCache>
            </c:numRef>
          </c:val>
          <c:extLst>
            <c:ext xmlns:c16="http://schemas.microsoft.com/office/drawing/2014/chart" uri="{C3380CC4-5D6E-409C-BE32-E72D297353CC}">
              <c16:uniqueId val="{00000001-4D82-488F-A234-CC561D21BFA8}"/>
            </c:ext>
          </c:extLst>
        </c:ser>
        <c:ser>
          <c:idx val="1"/>
          <c:order val="3"/>
          <c:tx>
            <c:strRef>
              <c:f>'Histórico Adeudos 16-21'!$G$2:$H$2</c:f>
              <c:strCache>
                <c:ptCount val="1"/>
                <c:pt idx="0">
                  <c:v>Convenios</c:v>
                </c:pt>
              </c:strCache>
            </c:strRef>
          </c:tx>
          <c:spPr>
            <a:solidFill>
              <a:schemeClr val="accent3"/>
            </a:solidFill>
            <a:ln>
              <a:noFill/>
            </a:ln>
            <a:effectLst/>
          </c:spPr>
          <c:invertIfNegative val="0"/>
          <c:val>
            <c:numRef>
              <c:f>'Histórico Adeudos 16-21'!$G$4:$G$9</c:f>
              <c:numCache>
                <c:formatCode>_(* #,##0.00_);_(* \(#,##0.00\);_(* "-"??_);_(@_)</c:formatCode>
                <c:ptCount val="6"/>
                <c:pt idx="0">
                  <c:v>378000524.006392</c:v>
                </c:pt>
                <c:pt idx="1">
                  <c:v>354306786.70644522</c:v>
                </c:pt>
                <c:pt idx="2">
                  <c:v>1151827738.7966466</c:v>
                </c:pt>
                <c:pt idx="3">
                  <c:v>1063728320.9100852</c:v>
                </c:pt>
                <c:pt idx="4">
                  <c:v>716659597.5588665</c:v>
                </c:pt>
                <c:pt idx="5">
                  <c:v>712089253.41890776</c:v>
                </c:pt>
              </c:numCache>
            </c:numRef>
          </c:val>
          <c:extLst>
            <c:ext xmlns:c16="http://schemas.microsoft.com/office/drawing/2014/chart" uri="{C3380CC4-5D6E-409C-BE32-E72D297353CC}">
              <c16:uniqueId val="{00000002-4D82-488F-A234-CC561D21BFA8}"/>
            </c:ext>
          </c:extLst>
        </c:ser>
        <c:dLbls>
          <c:showLegendKey val="0"/>
          <c:showVal val="0"/>
          <c:showCatName val="0"/>
          <c:showSerName val="0"/>
          <c:showPercent val="0"/>
          <c:showBubbleSize val="0"/>
        </c:dLbls>
        <c:gapWidth val="150"/>
        <c:overlap val="100"/>
        <c:axId val="274227912"/>
        <c:axId val="274228304"/>
      </c:barChart>
      <c:lineChart>
        <c:grouping val="standard"/>
        <c:varyColors val="0"/>
        <c:ser>
          <c:idx val="4"/>
          <c:order val="2"/>
          <c:tx>
            <c:strRef>
              <c:f>'Histórico Adeudos 16-21'!$J$3</c:f>
              <c:strCache>
                <c:ptCount val="1"/>
                <c:pt idx="0">
                  <c:v># EPP *2</c:v>
                </c:pt>
              </c:strCache>
            </c:strRef>
          </c:tx>
          <c:spPr>
            <a:ln w="28575" cap="rnd">
              <a:solidFill>
                <a:schemeClr val="accent3">
                  <a:lumMod val="50000"/>
                </a:schemeClr>
              </a:solidFill>
              <a:round/>
            </a:ln>
            <a:effectLst/>
          </c:spPr>
          <c:marker>
            <c:symbol val="none"/>
          </c:marker>
          <c:dLbls>
            <c:dLbl>
              <c:idx val="0"/>
              <c:layout>
                <c:manualLayout>
                  <c:x val="-3.3145005484229072E-2"/>
                  <c:y val="1.11731843575418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4D82-488F-A234-CC561D21BFA8}"/>
                </c:ext>
              </c:extLst>
            </c:dLbl>
            <c:dLbl>
              <c:idx val="1"/>
              <c:layout>
                <c:manualLayout>
                  <c:x val="-1.8079093900488643E-2"/>
                  <c:y val="-3.351955307262569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4D82-488F-A234-CC561D21BFA8}"/>
                </c:ext>
              </c:extLst>
            </c:dLbl>
            <c:dLbl>
              <c:idx val="2"/>
              <c:layout>
                <c:manualLayout>
                  <c:x val="-1.9585685058862635E-2"/>
                  <c:y val="3.724394785847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D82-488F-A234-CC561D21BFA8}"/>
                </c:ext>
              </c:extLst>
            </c:dLbl>
            <c:dLbl>
              <c:idx val="3"/>
              <c:layout>
                <c:manualLayout>
                  <c:x val="-2.4105458533984783E-2"/>
                  <c:y val="3.351955307262569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4D82-488F-A234-CC561D21BFA8}"/>
                </c:ext>
              </c:extLst>
            </c:dLbl>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tx1">
                        <a:lumMod val="75000"/>
                        <a:lumOff val="25000"/>
                      </a:schemeClr>
                    </a:solidFill>
                    <a:latin typeface="+mn-lt"/>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'Histórico Adeudos 16-21'!$J$4:$J$9</c:f>
              <c:numCache>
                <c:formatCode>Estándar</c:formatCode>
                <c:ptCount val="6"/>
                <c:pt idx="0">
                  <c:v>38</c:v>
                </c:pt>
                <c:pt idx="1">
                  <c:v>46</c:v>
                </c:pt>
                <c:pt idx="2">
                  <c:v>38</c:v>
                </c:pt>
                <c:pt idx="3">
                  <c:v>32</c:v>
                </c:pt>
                <c:pt idx="4">
                  <c:v>30</c:v>
                </c:pt>
                <c:pt idx="5">
                  <c:v>30</c:v>
                </c:pt>
              </c:numCache>
            </c:numRef>
          </c:val>
          <c:smooth val="0"/>
          <c:extLst>
            <c:ext xmlns:c16="http://schemas.microsoft.com/office/drawing/2014/chart" uri="{C3380CC4-5D6E-409C-BE32-E72D297353CC}">
              <c16:uniqueId val="{00000007-4D82-488F-A234-CC561D21BFA8}"/>
            </c:ext>
          </c:extLst>
        </c:ser>
        <c:dLbls>
          <c:showLegendKey val="0"/>
          <c:showVal val="0"/>
          <c:showCatName val="0"/>
          <c:showSerName val="0"/>
          <c:showPercent val="0"/>
          <c:showBubbleSize val="0"/>
        </c:dLbls>
        <c:marker val="1"/>
        <c:smooth val="0"/>
        <c:axId val="209629832"/>
        <c:axId val="274228696"/>
      </c:lineChart>
      <c:catAx>
        <c:axId val="274227912"/>
        <c:scaling>
          <c:orientation val="minMax"/>
        </c:scaling>
        <c:delete val="0"/>
        <c:axPos val="b"/>
        <c:numFmt formatCode="Estándar"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274228304"/>
        <c:crosses val="autoZero"/>
        <c:auto val="1"/>
        <c:lblAlgn val="ctr"/>
        <c:lblOffset val="100"/>
        <c:noMultiLvlLbl val="0"/>
      </c:catAx>
      <c:valAx>
        <c:axId val="274228304"/>
        <c:scaling>
          <c:orientation val="minMax"/>
        </c:scaling>
        <c:delete val="0"/>
        <c:axPos val="l"/>
        <c:majorGridlines>
          <c:spPr>
            <a:ln w="9525" cap="flat" cmpd="sng" algn="ctr">
              <a:solidFill>
                <a:schemeClr val="tx1">
                  <a:lumMod val="15000"/>
                  <a:lumOff val="85000"/>
                </a:schemeClr>
              </a:solidFill>
              <a:round/>
            </a:ln>
            <a:effectLst/>
          </c:spPr>
        </c:majorGridlines>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274227912"/>
        <c:crosses val="autoZero"/>
        <c:crossBetween val="between"/>
      </c:valAx>
      <c:valAx>
        <c:axId val="274228696"/>
        <c:scaling>
          <c:orientation val="minMax"/>
        </c:scaling>
        <c:delete val="0"/>
        <c:axPos val="r"/>
        <c:numFmt formatCode="Estándar"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209629832"/>
        <c:crosses val="max"/>
        <c:crossBetween val="between"/>
      </c:valAx>
      <c:catAx>
        <c:axId val="209629832"/>
        <c:scaling>
          <c:orientation val="minMax"/>
        </c:scaling>
        <c:delete val="1"/>
        <c:axPos val="b"/>
        <c:majorTickMark val="none"/>
        <c:minorTickMark val="none"/>
        <c:tickLblPos val="nextTo"/>
        <c:crossAx val="274228696"/>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2">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
  <cs:dataPoint3D>
    <cs:lnRef idx="0"/>
    <cs:fillRef idx="0">
      <cs:styleClr val="auto"/>
    </cs:fillRef>
    <cs:effectRef idx="0"/>
    <cs:fontRef idx="minor">
      <a:schemeClr val="dk1"/>
    </cs:fontRef>
    <cs:spPr>
      <a:pattFill prst="ltUpDiag">
        <a:fgClr>
          <a:schemeClr val="phClr"/>
        </a:fgClr>
        <a:bgClr>
          <a:schemeClr val="phClr">
            <a:lumMod val="20000"/>
            <a:lumOff val="80000"/>
          </a:schemeClr>
        </a:bgClr>
      </a:pattFill>
      <a:ln w="19050">
        <a:solidFill>
          <a:schemeClr val="lt1"/>
        </a:solidFill>
      </a:ln>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6C7E170F-3ABF-4CE7-8064-0D8E2A886131}"/>
              </a:ext>
            </a:extLst>
          </p:cNvPr>
          <p:cNvSpPr>
            <a:spLocks noGrp="1"/>
          </p:cNvSpPr>
          <p:nvPr>
            <p:ph type="hdr" sz="quarter"/>
          </p:nvPr>
        </p:nvSpPr>
        <p:spPr>
          <a:xfrm>
            <a:off x="0" y="1"/>
            <a:ext cx="3043343" cy="467072"/>
          </a:xfrm>
          <a:prstGeom prst="rect">
            <a:avLst/>
          </a:prstGeom>
        </p:spPr>
        <p:txBody>
          <a:bodyPr vert="horz" lIns="93315" tIns="46657" rIns="93315" bIns="46657" rtlCol="0"/>
          <a:lstStyle>
            <a:lvl1pPr algn="l">
              <a:defRPr sz="1200"/>
            </a:lvl1pPr>
          </a:lstStyle>
          <a:p>
            <a:endParaRPr lang="es-MX" dirty="0"/>
          </a:p>
        </p:txBody>
      </p:sp>
      <p:sp>
        <p:nvSpPr>
          <p:cNvPr id="3" name="Marcador de fecha 2">
            <a:extLst>
              <a:ext uri="{FF2B5EF4-FFF2-40B4-BE49-F238E27FC236}">
                <a16:creationId xmlns:a16="http://schemas.microsoft.com/office/drawing/2014/main" id="{076890AD-379D-418F-8C09-FCA75261DA89}"/>
              </a:ext>
            </a:extLst>
          </p:cNvPr>
          <p:cNvSpPr>
            <a:spLocks noGrp="1"/>
          </p:cNvSpPr>
          <p:nvPr>
            <p:ph type="dt" sz="quarter" idx="1"/>
          </p:nvPr>
        </p:nvSpPr>
        <p:spPr>
          <a:xfrm>
            <a:off x="3978133" y="1"/>
            <a:ext cx="3043343" cy="467072"/>
          </a:xfrm>
          <a:prstGeom prst="rect">
            <a:avLst/>
          </a:prstGeom>
        </p:spPr>
        <p:txBody>
          <a:bodyPr vert="horz" lIns="93315" tIns="46657" rIns="93315" bIns="46657" rtlCol="0"/>
          <a:lstStyle>
            <a:lvl1pPr algn="r">
              <a:defRPr sz="1200"/>
            </a:lvl1pPr>
          </a:lstStyle>
          <a:p>
            <a:fld id="{AE0D9159-C117-4A89-A01A-21C175ED86CA}" type="datetimeFigureOut">
              <a:rPr lang="es-MX" smtClean="0"/>
              <a:t>01/06/2021</a:t>
            </a:fld>
            <a:endParaRPr lang="es-MX" dirty="0"/>
          </a:p>
        </p:txBody>
      </p:sp>
      <p:sp>
        <p:nvSpPr>
          <p:cNvPr id="4" name="Marcador de pie de página 3">
            <a:extLst>
              <a:ext uri="{FF2B5EF4-FFF2-40B4-BE49-F238E27FC236}">
                <a16:creationId xmlns:a16="http://schemas.microsoft.com/office/drawing/2014/main" id="{564C8B37-90A4-429F-B8CA-C175CDF78E70}"/>
              </a:ext>
            </a:extLst>
          </p:cNvPr>
          <p:cNvSpPr>
            <a:spLocks noGrp="1"/>
          </p:cNvSpPr>
          <p:nvPr>
            <p:ph type="ftr" sz="quarter" idx="2"/>
          </p:nvPr>
        </p:nvSpPr>
        <p:spPr>
          <a:xfrm>
            <a:off x="0" y="8842031"/>
            <a:ext cx="3043343" cy="467071"/>
          </a:xfrm>
          <a:prstGeom prst="rect">
            <a:avLst/>
          </a:prstGeom>
        </p:spPr>
        <p:txBody>
          <a:bodyPr vert="horz" lIns="93315" tIns="46657" rIns="93315" bIns="46657" rtlCol="0" anchor="b"/>
          <a:lstStyle>
            <a:lvl1pPr algn="l">
              <a:defRPr sz="1200"/>
            </a:lvl1pPr>
          </a:lstStyle>
          <a:p>
            <a:endParaRPr lang="es-MX" dirty="0"/>
          </a:p>
        </p:txBody>
      </p:sp>
      <p:sp>
        <p:nvSpPr>
          <p:cNvPr id="5" name="Marcador de número de diapositiva 4">
            <a:extLst>
              <a:ext uri="{FF2B5EF4-FFF2-40B4-BE49-F238E27FC236}">
                <a16:creationId xmlns:a16="http://schemas.microsoft.com/office/drawing/2014/main" id="{69976248-8466-4CF1-8CE5-CDB82DD5BECB}"/>
              </a:ext>
            </a:extLst>
          </p:cNvPr>
          <p:cNvSpPr>
            <a:spLocks noGrp="1"/>
          </p:cNvSpPr>
          <p:nvPr>
            <p:ph type="sldNum" sz="quarter" idx="3"/>
          </p:nvPr>
        </p:nvSpPr>
        <p:spPr>
          <a:xfrm>
            <a:off x="3978133" y="8842031"/>
            <a:ext cx="3043343" cy="467071"/>
          </a:xfrm>
          <a:prstGeom prst="rect">
            <a:avLst/>
          </a:prstGeom>
        </p:spPr>
        <p:txBody>
          <a:bodyPr vert="horz" lIns="93315" tIns="46657" rIns="93315" bIns="46657" rtlCol="0" anchor="b"/>
          <a:lstStyle>
            <a:lvl1pPr algn="r">
              <a:defRPr sz="1200"/>
            </a:lvl1pPr>
          </a:lstStyle>
          <a:p>
            <a:fld id="{3F5FF373-52F9-49D8-8D65-602C4259F844}" type="slidenum">
              <a:rPr lang="es-MX" smtClean="0"/>
              <a:t>‹Nº›</a:t>
            </a:fld>
            <a:endParaRPr lang="es-MX" dirty="0"/>
          </a:p>
        </p:txBody>
      </p:sp>
    </p:spTree>
    <p:extLst>
      <p:ext uri="{BB962C8B-B14F-4D97-AF65-F5344CB8AC3E}">
        <p14:creationId xmlns:p14="http://schemas.microsoft.com/office/powerpoint/2010/main" val="10863800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1"/>
            <a:ext cx="3043343" cy="467072"/>
          </a:xfrm>
          <a:prstGeom prst="rect">
            <a:avLst/>
          </a:prstGeom>
        </p:spPr>
        <p:txBody>
          <a:bodyPr vert="horz" lIns="93315" tIns="46657" rIns="93315" bIns="46657" rtlCol="0"/>
          <a:lstStyle>
            <a:lvl1pPr algn="l">
              <a:defRPr sz="1200"/>
            </a:lvl1pPr>
          </a:lstStyle>
          <a:p>
            <a:endParaRPr lang="es-MX" dirty="0"/>
          </a:p>
        </p:txBody>
      </p:sp>
      <p:sp>
        <p:nvSpPr>
          <p:cNvPr id="3" name="Marcador de fecha 2"/>
          <p:cNvSpPr>
            <a:spLocks noGrp="1"/>
          </p:cNvSpPr>
          <p:nvPr>
            <p:ph type="dt" idx="1"/>
          </p:nvPr>
        </p:nvSpPr>
        <p:spPr>
          <a:xfrm>
            <a:off x="3978133" y="1"/>
            <a:ext cx="3043343" cy="467072"/>
          </a:xfrm>
          <a:prstGeom prst="rect">
            <a:avLst/>
          </a:prstGeom>
        </p:spPr>
        <p:txBody>
          <a:bodyPr vert="horz" lIns="93315" tIns="46657" rIns="93315" bIns="46657" rtlCol="0"/>
          <a:lstStyle>
            <a:lvl1pPr algn="r">
              <a:defRPr sz="1200"/>
            </a:lvl1pPr>
          </a:lstStyle>
          <a:p>
            <a:fld id="{E5D6F34C-2B1F-4DF3-845F-04C29BD8D4FC}" type="datetimeFigureOut">
              <a:rPr lang="es-MX" smtClean="0"/>
              <a:t>01/06/2021</a:t>
            </a:fld>
            <a:endParaRPr lang="es-MX" dirty="0"/>
          </a:p>
        </p:txBody>
      </p:sp>
      <p:sp>
        <p:nvSpPr>
          <p:cNvPr id="4" name="Marcador de imagen de diapositiva 3"/>
          <p:cNvSpPr>
            <a:spLocks noGrp="1" noRot="1" noChangeAspect="1"/>
          </p:cNvSpPr>
          <p:nvPr>
            <p:ph type="sldImg" idx="2"/>
          </p:nvPr>
        </p:nvSpPr>
        <p:spPr>
          <a:xfrm>
            <a:off x="1417638" y="1163638"/>
            <a:ext cx="4187825" cy="3141662"/>
          </a:xfrm>
          <a:prstGeom prst="rect">
            <a:avLst/>
          </a:prstGeom>
          <a:noFill/>
          <a:ln w="12700">
            <a:solidFill>
              <a:prstClr val="black"/>
            </a:solidFill>
          </a:ln>
        </p:spPr>
        <p:txBody>
          <a:bodyPr vert="horz" lIns="93315" tIns="46657" rIns="93315" bIns="46657" rtlCol="0" anchor="ctr"/>
          <a:lstStyle/>
          <a:p>
            <a:endParaRPr lang="es-MX" dirty="0"/>
          </a:p>
        </p:txBody>
      </p:sp>
      <p:sp>
        <p:nvSpPr>
          <p:cNvPr id="5" name="Marcador de notas 4"/>
          <p:cNvSpPr>
            <a:spLocks noGrp="1"/>
          </p:cNvSpPr>
          <p:nvPr>
            <p:ph type="body" sz="quarter" idx="3"/>
          </p:nvPr>
        </p:nvSpPr>
        <p:spPr>
          <a:xfrm>
            <a:off x="702310" y="4480004"/>
            <a:ext cx="5618480" cy="3665458"/>
          </a:xfrm>
          <a:prstGeom prst="rect">
            <a:avLst/>
          </a:prstGeom>
        </p:spPr>
        <p:txBody>
          <a:bodyPr vert="horz" lIns="93315" tIns="46657" rIns="93315" bIns="46657"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842031"/>
            <a:ext cx="3043343" cy="467071"/>
          </a:xfrm>
          <a:prstGeom prst="rect">
            <a:avLst/>
          </a:prstGeom>
        </p:spPr>
        <p:txBody>
          <a:bodyPr vert="horz" lIns="93315" tIns="46657" rIns="93315" bIns="46657"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978133" y="8842031"/>
            <a:ext cx="3043343" cy="467071"/>
          </a:xfrm>
          <a:prstGeom prst="rect">
            <a:avLst/>
          </a:prstGeom>
        </p:spPr>
        <p:txBody>
          <a:bodyPr vert="horz" lIns="93315" tIns="46657" rIns="93315" bIns="46657" rtlCol="0" anchor="b"/>
          <a:lstStyle>
            <a:lvl1pPr algn="r">
              <a:defRPr sz="1200"/>
            </a:lvl1pPr>
          </a:lstStyle>
          <a:p>
            <a:fld id="{A21F3BAE-0545-4907-B455-32E1A60745E4}" type="slidenum">
              <a:rPr lang="es-MX" smtClean="0"/>
              <a:t>‹Nº›</a:t>
            </a:fld>
            <a:endParaRPr lang="es-MX" dirty="0"/>
          </a:p>
        </p:txBody>
      </p:sp>
    </p:spTree>
    <p:extLst>
      <p:ext uri="{BB962C8B-B14F-4D97-AF65-F5344CB8AC3E}">
        <p14:creationId xmlns:p14="http://schemas.microsoft.com/office/powerpoint/2010/main" val="2511466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6728"/>
            <a:ext cx="7772400" cy="1470025"/>
          </a:xfrm>
        </p:spPr>
        <p:txBody>
          <a:bodyPr/>
          <a:lstStyle>
            <a:lvl1pPr>
              <a:defRPr sz="3600" b="1">
                <a:solidFill>
                  <a:schemeClr val="tx1">
                    <a:lumMod val="75000"/>
                    <a:lumOff val="25000"/>
                  </a:schemeClr>
                </a:solidFill>
              </a:defRPr>
            </a:lvl1pPr>
          </a:lstStyle>
          <a:p>
            <a:r>
              <a:rPr lang="es-ES" dirty="0"/>
              <a:t>Haga clic para modificar el estilo de título del patrón</a:t>
            </a:r>
            <a:endParaRPr lang="en-US" dirty="0"/>
          </a:p>
        </p:txBody>
      </p:sp>
      <p:sp>
        <p:nvSpPr>
          <p:cNvPr id="3" name="Subtitle 2"/>
          <p:cNvSpPr>
            <a:spLocks noGrp="1"/>
          </p:cNvSpPr>
          <p:nvPr>
            <p:ph type="subTitle" idx="1"/>
          </p:nvPr>
        </p:nvSpPr>
        <p:spPr>
          <a:xfrm>
            <a:off x="1383957" y="3404287"/>
            <a:ext cx="6400800"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a:p>
        </p:txBody>
      </p:sp>
      <p:sp>
        <p:nvSpPr>
          <p:cNvPr id="5" name="Footer Placeholder 4"/>
          <p:cNvSpPr>
            <a:spLocks noGrp="1"/>
          </p:cNvSpPr>
          <p:nvPr>
            <p:ph type="ftr" sz="quarter" idx="11"/>
          </p:nvPr>
        </p:nvSpPr>
        <p:spPr/>
        <p:txBody>
          <a:bodyPr/>
          <a:lstStyle/>
          <a:p>
            <a:r>
              <a:rPr lang="es-MX" dirty="0"/>
              <a:t>Sesión Ordinaria 05/2021 del 27 de mayo de 2021</a:t>
            </a:r>
          </a:p>
        </p:txBody>
      </p:sp>
      <p:sp>
        <p:nvSpPr>
          <p:cNvPr id="6" name="Slide Number Placeholder 5"/>
          <p:cNvSpPr>
            <a:spLocks noGrp="1"/>
          </p:cNvSpPr>
          <p:nvPr>
            <p:ph type="sldNum" sz="quarter" idx="12"/>
          </p:nvPr>
        </p:nvSpPr>
        <p:spPr/>
        <p:txBody>
          <a:bodyPr/>
          <a:lstStyle/>
          <a:p>
            <a:fld id="{09BA811B-EC15-4221-9CE3-1524AEBB1E2E}" type="slidenum">
              <a:rPr lang="es-MX" smtClean="0"/>
              <a:t>‹Nº›</a:t>
            </a:fld>
            <a:endParaRPr lang="es-MX" dirty="0"/>
          </a:p>
        </p:txBody>
      </p:sp>
    </p:spTree>
    <p:extLst>
      <p:ext uri="{BB962C8B-B14F-4D97-AF65-F5344CB8AC3E}">
        <p14:creationId xmlns:p14="http://schemas.microsoft.com/office/powerpoint/2010/main" val="27199084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65000"/>
                    <a:lumOff val="35000"/>
                  </a:schemeClr>
                </a:solidFill>
              </a:defRPr>
            </a:lvl1pPr>
          </a:lstStyle>
          <a:p>
            <a:r>
              <a:rPr lang="es-ES"/>
              <a:t>Haga clic para modificar el estilo de título del patrón</a:t>
            </a:r>
            <a:endParaRPr lang="en-US"/>
          </a:p>
        </p:txBody>
      </p:sp>
      <p:sp>
        <p:nvSpPr>
          <p:cNvPr id="3" name="Content Placeholder 2"/>
          <p:cNvSpPr>
            <a:spLocks noGrp="1"/>
          </p:cNvSpPr>
          <p:nvPr>
            <p:ph idx="1"/>
          </p:nvPr>
        </p:nvSpPr>
        <p:spPr/>
        <p:txBody>
          <a:bodyPr/>
          <a:lstStyle>
            <a:lvl1pPr>
              <a:defRPr>
                <a:solidFill>
                  <a:schemeClr val="tx1">
                    <a:lumMod val="65000"/>
                    <a:lumOff val="35000"/>
                  </a:schemeClr>
                </a:solidFill>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endParaRPr lang="es-MX" dirty="0"/>
          </a:p>
        </p:txBody>
      </p:sp>
      <p:sp>
        <p:nvSpPr>
          <p:cNvPr id="5" name="Footer Placeholder 4"/>
          <p:cNvSpPr>
            <a:spLocks noGrp="1"/>
          </p:cNvSpPr>
          <p:nvPr>
            <p:ph type="ftr" sz="quarter" idx="11"/>
          </p:nvPr>
        </p:nvSpPr>
        <p:spPr/>
        <p:txBody>
          <a:bodyPr/>
          <a:lstStyle/>
          <a:p>
            <a:r>
              <a:rPr lang="es-MX" dirty="0"/>
              <a:t>Sesión Ordinaria 05/2021 del 27 de mayo de 2021</a:t>
            </a:r>
          </a:p>
        </p:txBody>
      </p:sp>
      <p:sp>
        <p:nvSpPr>
          <p:cNvPr id="6" name="Slide Number Placeholder 5"/>
          <p:cNvSpPr>
            <a:spLocks noGrp="1"/>
          </p:cNvSpPr>
          <p:nvPr>
            <p:ph type="sldNum" sz="quarter" idx="12"/>
          </p:nvPr>
        </p:nvSpPr>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23504287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65000"/>
                    <a:lumOff val="35000"/>
                  </a:schemeClr>
                </a:solidFill>
              </a:defRPr>
            </a:lvl1pPr>
          </a:lstStyle>
          <a:p>
            <a:r>
              <a:rPr lang="es-ES"/>
              <a:t>Haga clic para modificar el estilo de título del patrón</a:t>
            </a:r>
            <a:endParaRPr lang="en-US"/>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es-MX" dirty="0"/>
              <a:t>Sesión Ordinaria 05/2021 del 27 de mayo de 2021</a:t>
            </a:r>
            <a:endParaRPr lang="en-US" dirty="0"/>
          </a:p>
        </p:txBody>
      </p:sp>
      <p:sp>
        <p:nvSpPr>
          <p:cNvPr id="5" name="Slide Number Placeholder 4"/>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25576088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411376" y="1127726"/>
            <a:ext cx="8321247" cy="4602548"/>
          </a:xfrm>
          <a:prstGeom prst="rect">
            <a:avLst/>
          </a:prstGeom>
        </p:spPr>
        <p:txBody>
          <a:bodyPr>
            <a:normAutofit/>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MX" dirty="0"/>
          </a:p>
        </p:txBody>
      </p:sp>
      <p:sp>
        <p:nvSpPr>
          <p:cNvPr id="6" name="Marcador de texto 7"/>
          <p:cNvSpPr>
            <a:spLocks noGrp="1"/>
          </p:cNvSpPr>
          <p:nvPr>
            <p:ph type="body" sz="quarter" idx="14" hasCustomPrompt="1"/>
          </p:nvPr>
        </p:nvSpPr>
        <p:spPr>
          <a:xfrm>
            <a:off x="1676400" y="16042"/>
            <a:ext cx="7467600" cy="471960"/>
          </a:xfrm>
          <a:prstGeom prst="rect">
            <a:avLst/>
          </a:prstGeom>
        </p:spPr>
        <p:txBody>
          <a:bodyPr>
            <a:noAutofit/>
          </a:bodyPr>
          <a:lstStyle>
            <a:lvl1pPr marL="0" indent="0" algn="ctr">
              <a:buNone/>
              <a:defRPr sz="2400" b="1">
                <a:solidFill>
                  <a:schemeClr val="bg1"/>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a:t>Haga clic para modificar el estilo de texto del patrón</a:t>
            </a:r>
            <a:endParaRPr lang="es-MX" dirty="0"/>
          </a:p>
        </p:txBody>
      </p:sp>
      <p:sp>
        <p:nvSpPr>
          <p:cNvPr id="9" name="Slide Number Placeholder 5"/>
          <p:cNvSpPr>
            <a:spLocks noGrp="1"/>
          </p:cNvSpPr>
          <p:nvPr>
            <p:ph type="sldNum" sz="quarter" idx="4"/>
          </p:nvPr>
        </p:nvSpPr>
        <p:spPr>
          <a:xfrm>
            <a:off x="7010400" y="6476833"/>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
        <p:nvSpPr>
          <p:cNvPr id="5" name="Marcador de pie de página 6">
            <a:extLst>
              <a:ext uri="{FF2B5EF4-FFF2-40B4-BE49-F238E27FC236}">
                <a16:creationId xmlns:a16="http://schemas.microsoft.com/office/drawing/2014/main" id="{74C6E140-2A00-4132-9689-8F4D7E7CE86C}"/>
              </a:ext>
            </a:extLst>
          </p:cNvPr>
          <p:cNvSpPr>
            <a:spLocks noGrp="1"/>
          </p:cNvSpPr>
          <p:nvPr>
            <p:ph type="ftr" sz="quarter" idx="3"/>
          </p:nvPr>
        </p:nvSpPr>
        <p:spPr>
          <a:xfrm>
            <a:off x="2879250" y="6492875"/>
            <a:ext cx="338549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MX" dirty="0"/>
              <a:t>Sesión Ordinaria 05/2021 del 27 de mayo de 2021</a:t>
            </a:r>
          </a:p>
        </p:txBody>
      </p:sp>
    </p:spTree>
    <p:extLst>
      <p:ext uri="{BB962C8B-B14F-4D97-AF65-F5344CB8AC3E}">
        <p14:creationId xmlns:p14="http://schemas.microsoft.com/office/powerpoint/2010/main" val="3058314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411376" y="1127726"/>
            <a:ext cx="8321247" cy="4602548"/>
          </a:xfrm>
          <a:prstGeom prst="rect">
            <a:avLst/>
          </a:prstGeom>
        </p:spPr>
        <p:txBody>
          <a:bodyPr>
            <a:normAutofit/>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MX" dirty="0"/>
          </a:p>
        </p:txBody>
      </p:sp>
      <p:sp>
        <p:nvSpPr>
          <p:cNvPr id="9" name="Slide Number Placeholder 5"/>
          <p:cNvSpPr>
            <a:spLocks noGrp="1"/>
          </p:cNvSpPr>
          <p:nvPr>
            <p:ph type="sldNum" sz="quarter" idx="4"/>
          </p:nvPr>
        </p:nvSpPr>
        <p:spPr>
          <a:xfrm>
            <a:off x="7010400" y="645298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
        <p:nvSpPr>
          <p:cNvPr id="3" name="Título 2">
            <a:extLst>
              <a:ext uri="{FF2B5EF4-FFF2-40B4-BE49-F238E27FC236}">
                <a16:creationId xmlns:a16="http://schemas.microsoft.com/office/drawing/2014/main" id="{684358C0-DBA6-44F5-AC81-D806664C01DC}"/>
              </a:ext>
            </a:extLst>
          </p:cNvPr>
          <p:cNvSpPr>
            <a:spLocks noGrp="1"/>
          </p:cNvSpPr>
          <p:nvPr>
            <p:ph type="title"/>
          </p:nvPr>
        </p:nvSpPr>
        <p:spPr/>
        <p:txBody>
          <a:bodyPr/>
          <a:lstStyle/>
          <a:p>
            <a:r>
              <a:rPr lang="es-ES"/>
              <a:t>Haga clic para modificar el estilo de título del patrón</a:t>
            </a:r>
            <a:endParaRPr lang="es-MX"/>
          </a:p>
        </p:txBody>
      </p:sp>
      <p:sp>
        <p:nvSpPr>
          <p:cNvPr id="8" name="Marcador de pie de página 6">
            <a:extLst>
              <a:ext uri="{FF2B5EF4-FFF2-40B4-BE49-F238E27FC236}">
                <a16:creationId xmlns:a16="http://schemas.microsoft.com/office/drawing/2014/main" id="{FEEEC69E-1D31-4EF2-BE4E-B751725EC178}"/>
              </a:ext>
            </a:extLst>
          </p:cNvPr>
          <p:cNvSpPr>
            <a:spLocks noGrp="1"/>
          </p:cNvSpPr>
          <p:nvPr>
            <p:ph type="ftr" sz="quarter" idx="3"/>
          </p:nvPr>
        </p:nvSpPr>
        <p:spPr>
          <a:xfrm>
            <a:off x="2872426" y="6438238"/>
            <a:ext cx="3399146"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MX" dirty="0"/>
              <a:t>Sesión Ordinaria 05/2021 del 27 de mayo de 2021</a:t>
            </a:r>
          </a:p>
        </p:txBody>
      </p:sp>
    </p:spTree>
    <p:extLst>
      <p:ext uri="{BB962C8B-B14F-4D97-AF65-F5344CB8AC3E}">
        <p14:creationId xmlns:p14="http://schemas.microsoft.com/office/powerpoint/2010/main" val="2013507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Contenido">
    <p:spTree>
      <p:nvGrpSpPr>
        <p:cNvPr id="1" name=""/>
        <p:cNvGrpSpPr/>
        <p:nvPr/>
      </p:nvGrpSpPr>
      <p:grpSpPr>
        <a:xfrm>
          <a:off x="0" y="0"/>
          <a:ext cx="0" cy="0"/>
          <a:chOff x="0" y="0"/>
          <a:chExt cx="0" cy="0"/>
        </a:xfrm>
      </p:grpSpPr>
      <p:sp>
        <p:nvSpPr>
          <p:cNvPr id="6" name="Marcador de texto 7"/>
          <p:cNvSpPr>
            <a:spLocks noGrp="1"/>
          </p:cNvSpPr>
          <p:nvPr>
            <p:ph type="body" sz="quarter" idx="14" hasCustomPrompt="1"/>
          </p:nvPr>
        </p:nvSpPr>
        <p:spPr>
          <a:xfrm>
            <a:off x="580768" y="787400"/>
            <a:ext cx="7154562" cy="419100"/>
          </a:xfrm>
          <a:prstGeom prst="rect">
            <a:avLst/>
          </a:prstGeom>
        </p:spPr>
        <p:txBody>
          <a:bodyPr/>
          <a:lstStyle>
            <a:lvl1pPr marL="0" indent="0">
              <a:buNone/>
              <a:defRPr sz="2400" b="1">
                <a:solidFill>
                  <a:schemeClr val="tx1">
                    <a:lumMod val="95000"/>
                    <a:lumOff val="5000"/>
                  </a:schemeClr>
                </a:solidFill>
                <a:latin typeface="+mj-lt"/>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dirty="0"/>
              <a:t>Haga clic para modificar el estilo de texto del patrón</a:t>
            </a:r>
            <a:endParaRPr lang="es-MX" dirty="0"/>
          </a:p>
        </p:txBody>
      </p:sp>
      <p:sp>
        <p:nvSpPr>
          <p:cNvPr id="7" name="Marcador de texto 9"/>
          <p:cNvSpPr>
            <a:spLocks noGrp="1"/>
          </p:cNvSpPr>
          <p:nvPr>
            <p:ph type="body" sz="quarter" idx="15"/>
          </p:nvPr>
        </p:nvSpPr>
        <p:spPr>
          <a:xfrm>
            <a:off x="580768" y="1470454"/>
            <a:ext cx="8106032" cy="4713759"/>
          </a:xfrm>
          <a:prstGeom prst="rect">
            <a:avLst/>
          </a:prstGeom>
        </p:spPr>
        <p:txBody>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MX" dirty="0"/>
          </a:p>
        </p:txBody>
      </p:sp>
      <p:sp>
        <p:nvSpPr>
          <p:cNvPr id="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2162595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7" name="Marcador de texto 9"/>
          <p:cNvSpPr>
            <a:spLocks noGrp="1"/>
          </p:cNvSpPr>
          <p:nvPr>
            <p:ph type="body" sz="quarter" idx="15"/>
          </p:nvPr>
        </p:nvSpPr>
        <p:spPr>
          <a:xfrm>
            <a:off x="518984" y="1072120"/>
            <a:ext cx="8106032" cy="4713759"/>
          </a:xfrm>
          <a:prstGeom prst="rect">
            <a:avLst/>
          </a:prstGeom>
        </p:spPr>
        <p:txBody>
          <a:bodyPr/>
          <a:lstStyle>
            <a:lvl1pPr marL="0" indent="0" algn="just">
              <a:buNone/>
              <a:defRPr sz="1800">
                <a:solidFill>
                  <a:schemeClr val="tx1">
                    <a:lumMod val="95000"/>
                    <a:lumOff val="5000"/>
                  </a:schemeClr>
                </a:solidFill>
                <a:latin typeface="+mn-lt"/>
              </a:defRPr>
            </a:lvl1pPr>
            <a:lvl2pPr marL="685783" indent="-228594" algn="just">
              <a:buFontTx/>
              <a:buBlip>
                <a:blip r:embed="rId2"/>
              </a:buBlip>
              <a:defRPr sz="1800">
                <a:solidFill>
                  <a:schemeClr val="tx1">
                    <a:lumMod val="95000"/>
                    <a:lumOff val="5000"/>
                  </a:schemeClr>
                </a:solidFill>
                <a:latin typeface="+mn-lt"/>
              </a:defRPr>
            </a:lvl2pPr>
            <a:lvl3pPr marL="1142971" indent="-228594" algn="just">
              <a:buFontTx/>
              <a:buBlip>
                <a:blip r:embed="rId2"/>
              </a:buBlip>
              <a:defRPr sz="1800">
                <a:solidFill>
                  <a:schemeClr val="tx1">
                    <a:lumMod val="95000"/>
                    <a:lumOff val="5000"/>
                  </a:schemeClr>
                </a:solidFill>
                <a:latin typeface="+mn-lt"/>
              </a:defRPr>
            </a:lvl3pPr>
            <a:lvl4pPr marL="1600160" indent="-228594" algn="just">
              <a:buFontTx/>
              <a:buBlip>
                <a:blip r:embed="rId2"/>
              </a:buBlip>
              <a:defRPr sz="1800">
                <a:solidFill>
                  <a:schemeClr val="tx1">
                    <a:lumMod val="95000"/>
                    <a:lumOff val="5000"/>
                  </a:schemeClr>
                </a:solidFill>
                <a:latin typeface="+mn-lt"/>
              </a:defRPr>
            </a:lvl4pPr>
            <a:lvl5pPr marL="2057349" indent="-228594" algn="just">
              <a:buFontTx/>
              <a:buBlip>
                <a:blip r:embed="rId2"/>
              </a:buBlip>
              <a:defRPr sz="1800">
                <a:solidFill>
                  <a:schemeClr val="tx1">
                    <a:lumMod val="95000"/>
                    <a:lumOff val="5000"/>
                  </a:schemeClr>
                </a:solidFill>
                <a:latin typeface="+mn-l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dirty="0"/>
          </a:p>
        </p:txBody>
      </p:sp>
      <p:sp>
        <p:nvSpPr>
          <p:cNvPr id="4" name="Slide Number Placeholder 5"/>
          <p:cNvSpPr>
            <a:spLocks noGrp="1"/>
          </p:cNvSpPr>
          <p:nvPr>
            <p:ph type="sldNum" sz="quarter" idx="4"/>
          </p:nvPr>
        </p:nvSpPr>
        <p:spPr>
          <a:xfrm>
            <a:off x="7010400" y="646436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
        <p:nvSpPr>
          <p:cNvPr id="2" name="Título 1">
            <a:extLst>
              <a:ext uri="{FF2B5EF4-FFF2-40B4-BE49-F238E27FC236}">
                <a16:creationId xmlns:a16="http://schemas.microsoft.com/office/drawing/2014/main" id="{5EF19490-00FA-4438-B7F5-86DA6A728941}"/>
              </a:ext>
            </a:extLst>
          </p:cNvPr>
          <p:cNvSpPr>
            <a:spLocks noGrp="1"/>
          </p:cNvSpPr>
          <p:nvPr>
            <p:ph type="title"/>
          </p:nvPr>
        </p:nvSpPr>
        <p:spPr>
          <a:xfrm>
            <a:off x="1697366" y="28511"/>
            <a:ext cx="6742300" cy="489346"/>
          </a:xfrm>
        </p:spPr>
        <p:txBody>
          <a:bodyPr/>
          <a:lstStyle/>
          <a:p>
            <a:r>
              <a:rPr lang="es-ES"/>
              <a:t>Haga clic para modificar el estilo de título del patrón</a:t>
            </a:r>
            <a:endParaRPr lang="es-MX"/>
          </a:p>
        </p:txBody>
      </p:sp>
      <p:sp>
        <p:nvSpPr>
          <p:cNvPr id="8" name="Marcador de pie de página 6">
            <a:extLst>
              <a:ext uri="{FF2B5EF4-FFF2-40B4-BE49-F238E27FC236}">
                <a16:creationId xmlns:a16="http://schemas.microsoft.com/office/drawing/2014/main" id="{FBC409D0-3F46-4115-96BE-7D475D1741BC}"/>
              </a:ext>
            </a:extLst>
          </p:cNvPr>
          <p:cNvSpPr>
            <a:spLocks noGrp="1"/>
          </p:cNvSpPr>
          <p:nvPr>
            <p:ph type="ftr" sz="quarter" idx="3"/>
          </p:nvPr>
        </p:nvSpPr>
        <p:spPr>
          <a:xfrm>
            <a:off x="2886075" y="6447210"/>
            <a:ext cx="337185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MX" dirty="0"/>
              <a:t>Sesión Ordinaria 05/2021 del 27 de mayo de 2021</a:t>
            </a:r>
          </a:p>
        </p:txBody>
      </p:sp>
    </p:spTree>
    <p:extLst>
      <p:ext uri="{BB962C8B-B14F-4D97-AF65-F5344CB8AC3E}">
        <p14:creationId xmlns:p14="http://schemas.microsoft.com/office/powerpoint/2010/main" val="1706475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endParaRPr lang="es-MX"/>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a:xfrm>
            <a:off x="457200" y="6356350"/>
            <a:ext cx="2133600" cy="365125"/>
          </a:xfrm>
          <a:prstGeom prst="rect">
            <a:avLst/>
          </a:prstGeom>
        </p:spPr>
        <p:txBody>
          <a:bodyPr/>
          <a:lstStyle/>
          <a:p>
            <a:endParaRPr lang="es-MX" dirty="0"/>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r>
              <a:rPr lang="es-MX" dirty="0"/>
              <a:t>Sesión Ordinaria 05/2021 del 27 de mayo de 2021</a:t>
            </a: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2314727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Diapositiva de título">
    <p:spTree>
      <p:nvGrpSpPr>
        <p:cNvPr id="1" name=""/>
        <p:cNvGrpSpPr/>
        <p:nvPr/>
      </p:nvGrpSpPr>
      <p:grpSpPr>
        <a:xfrm>
          <a:off x="0" y="0"/>
          <a:ext cx="0" cy="0"/>
          <a:chOff x="0" y="0"/>
          <a:chExt cx="0" cy="0"/>
        </a:xfrm>
      </p:grpSpPr>
      <p:sp>
        <p:nvSpPr>
          <p:cNvPr id="4" name="3 Marcador de fecha"/>
          <p:cNvSpPr>
            <a:spLocks noGrp="1"/>
          </p:cNvSpPr>
          <p:nvPr>
            <p:ph type="dt" sz="half" idx="10"/>
          </p:nvPr>
        </p:nvSpPr>
        <p:spPr>
          <a:xfrm>
            <a:off x="457200" y="6356350"/>
            <a:ext cx="2133600" cy="365125"/>
          </a:xfrm>
          <a:prstGeom prst="rect">
            <a:avLst/>
          </a:prstGeom>
        </p:spPr>
        <p:txBody>
          <a:bodyPr/>
          <a:lstStyle/>
          <a:p>
            <a:endParaRPr lang="es-MX" dirty="0"/>
          </a:p>
        </p:txBody>
      </p:sp>
      <p:sp>
        <p:nvSpPr>
          <p:cNvPr id="5" name="4 Marcador de pie de página"/>
          <p:cNvSpPr>
            <a:spLocks noGrp="1"/>
          </p:cNvSpPr>
          <p:nvPr>
            <p:ph type="ftr" sz="quarter" idx="11"/>
          </p:nvPr>
        </p:nvSpPr>
        <p:spPr>
          <a:xfrm>
            <a:off x="3124200" y="6356350"/>
            <a:ext cx="2895600" cy="365125"/>
          </a:xfrm>
          <a:prstGeom prst="rect">
            <a:avLst/>
          </a:prstGeom>
        </p:spPr>
        <p:txBody>
          <a:bodyPr/>
          <a:lstStyle/>
          <a:p>
            <a:r>
              <a:rPr lang="es-MX" dirty="0"/>
              <a:t>Sesión Ordinaria 05/2021 del 27 de mayo de 2021</a:t>
            </a: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a:lstStyle/>
          <a:p>
            <a:fld id="{CF5E58AE-96D2-45FC-96FE-2B21174429C3}" type="slidenum">
              <a:rPr lang="es-MX" smtClean="0"/>
              <a:t>‹Nº›</a:t>
            </a:fld>
            <a:endParaRPr lang="es-MX" dirty="0"/>
          </a:p>
        </p:txBody>
      </p:sp>
    </p:spTree>
    <p:extLst>
      <p:ext uri="{BB962C8B-B14F-4D97-AF65-F5344CB8AC3E}">
        <p14:creationId xmlns:p14="http://schemas.microsoft.com/office/powerpoint/2010/main" val="6558507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1_Contenido">
    <p:spTree>
      <p:nvGrpSpPr>
        <p:cNvPr id="1" name=""/>
        <p:cNvGrpSpPr/>
        <p:nvPr/>
      </p:nvGrpSpPr>
      <p:grpSpPr>
        <a:xfrm>
          <a:off x="0" y="0"/>
          <a:ext cx="0" cy="0"/>
          <a:chOff x="0" y="0"/>
          <a:chExt cx="0" cy="0"/>
        </a:xfrm>
      </p:grpSpPr>
      <p:sp>
        <p:nvSpPr>
          <p:cNvPr id="5" name="Marcador de texto 5"/>
          <p:cNvSpPr>
            <a:spLocks noGrp="1"/>
          </p:cNvSpPr>
          <p:nvPr>
            <p:ph type="body" sz="quarter" idx="13"/>
          </p:nvPr>
        </p:nvSpPr>
        <p:spPr>
          <a:xfrm>
            <a:off x="1338349" y="114301"/>
            <a:ext cx="6683433" cy="330200"/>
          </a:xfrm>
          <a:prstGeom prst="rect">
            <a:avLst/>
          </a:prstGeom>
        </p:spPr>
        <p:txBody>
          <a:bodyPr/>
          <a:lstStyle>
            <a:lvl1pPr marL="0" indent="0" algn="l">
              <a:buNone/>
              <a:defRPr sz="1800" b="1">
                <a:solidFill>
                  <a:schemeClr val="bg1"/>
                </a:solidFill>
                <a:latin typeface="Century Gothic" panose="020B0502020202020204" pitchFamily="34" charset="0"/>
              </a:defRPr>
            </a:lvl1pPr>
            <a:lvl2pPr marL="457189" indent="0" algn="l">
              <a:buNone/>
              <a:defRPr sz="1800" b="1">
                <a:solidFill>
                  <a:schemeClr val="bg1"/>
                </a:solidFill>
                <a:latin typeface="Century Gothic" panose="020B0502020202020204" pitchFamily="34" charset="0"/>
              </a:defRPr>
            </a:lvl2pPr>
            <a:lvl3pPr marL="914377" indent="0" algn="l">
              <a:buNone/>
              <a:defRPr sz="1800" b="1">
                <a:solidFill>
                  <a:schemeClr val="bg1"/>
                </a:solidFill>
                <a:latin typeface="Century Gothic" panose="020B0502020202020204" pitchFamily="34" charset="0"/>
              </a:defRPr>
            </a:lvl3pPr>
            <a:lvl4pPr marL="1371566" indent="0" algn="l">
              <a:buNone/>
              <a:defRPr sz="1800" b="1">
                <a:solidFill>
                  <a:schemeClr val="bg1"/>
                </a:solidFill>
                <a:latin typeface="Century Gothic" panose="020B0502020202020204" pitchFamily="34" charset="0"/>
              </a:defRPr>
            </a:lvl4pPr>
            <a:lvl5pPr marL="1828754" indent="0" algn="l">
              <a:buNone/>
              <a:defRPr sz="1800" b="1">
                <a:solidFill>
                  <a:schemeClr val="bg1"/>
                </a:solidFill>
                <a:latin typeface="Century Gothic" panose="020B0502020202020204" pitchFamily="34" charset="0"/>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dirty="0"/>
          </a:p>
        </p:txBody>
      </p:sp>
      <p:sp>
        <p:nvSpPr>
          <p:cNvPr id="6" name="Marcador de texto 7"/>
          <p:cNvSpPr>
            <a:spLocks noGrp="1"/>
          </p:cNvSpPr>
          <p:nvPr>
            <p:ph type="body" sz="quarter" idx="14"/>
          </p:nvPr>
        </p:nvSpPr>
        <p:spPr>
          <a:xfrm>
            <a:off x="241300" y="787400"/>
            <a:ext cx="8636000" cy="419100"/>
          </a:xfrm>
          <a:prstGeom prst="rect">
            <a:avLst/>
          </a:prstGeom>
        </p:spPr>
        <p:txBody>
          <a:bodyPr/>
          <a:lstStyle>
            <a:lvl1pPr marL="0" indent="0">
              <a:buNone/>
              <a:defRPr sz="1600" b="1">
                <a:solidFill>
                  <a:srgbClr val="6E56A0"/>
                </a:solidFill>
                <a:latin typeface="Century Gothic" panose="020B0502020202020204" pitchFamily="34" charset="0"/>
              </a:defRPr>
            </a:lvl1pPr>
            <a:lvl2pPr>
              <a:defRPr sz="1600" b="1">
                <a:solidFill>
                  <a:srgbClr val="6E56A0"/>
                </a:solidFill>
                <a:latin typeface="Century Gothic" panose="020B0502020202020204" pitchFamily="34" charset="0"/>
              </a:defRPr>
            </a:lvl2pPr>
            <a:lvl3pPr>
              <a:defRPr sz="1600" b="1">
                <a:solidFill>
                  <a:srgbClr val="6E56A0"/>
                </a:solidFill>
                <a:latin typeface="Century Gothic" panose="020B0502020202020204" pitchFamily="34" charset="0"/>
              </a:defRPr>
            </a:lvl3pPr>
            <a:lvl4pPr>
              <a:defRPr sz="1600" b="1">
                <a:solidFill>
                  <a:srgbClr val="6E56A0"/>
                </a:solidFill>
                <a:latin typeface="Century Gothic" panose="020B0502020202020204" pitchFamily="34" charset="0"/>
              </a:defRPr>
            </a:lvl4pPr>
            <a:lvl5pPr>
              <a:defRPr sz="1600" b="1">
                <a:solidFill>
                  <a:srgbClr val="6E56A0"/>
                </a:solidFill>
                <a:latin typeface="Century Gothic" panose="020B0502020202020204" pitchFamily="34" charset="0"/>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dirty="0"/>
          </a:p>
        </p:txBody>
      </p:sp>
      <p:sp>
        <p:nvSpPr>
          <p:cNvPr id="7" name="Marcador de texto 9"/>
          <p:cNvSpPr>
            <a:spLocks noGrp="1"/>
          </p:cNvSpPr>
          <p:nvPr>
            <p:ph type="body" sz="quarter" idx="15"/>
          </p:nvPr>
        </p:nvSpPr>
        <p:spPr>
          <a:xfrm>
            <a:off x="266701" y="1384300"/>
            <a:ext cx="8648700" cy="4940300"/>
          </a:xfrm>
          <a:prstGeom prst="rect">
            <a:avLst/>
          </a:prstGeom>
        </p:spPr>
        <p:txBody>
          <a:bodyPr/>
          <a:lstStyle>
            <a:lvl1pPr marL="0" indent="0" algn="just">
              <a:buNone/>
              <a:defRPr sz="1400">
                <a:solidFill>
                  <a:schemeClr val="tx1">
                    <a:lumMod val="75000"/>
                    <a:lumOff val="25000"/>
                  </a:schemeClr>
                </a:solidFill>
                <a:latin typeface="Century Gothic" panose="020B0502020202020204" pitchFamily="34" charset="0"/>
              </a:defRPr>
            </a:lvl1pPr>
            <a:lvl2pPr marL="685783" indent="-228594" algn="just">
              <a:buFontTx/>
              <a:buBlip>
                <a:blip r:embed="rId2"/>
              </a:buBlip>
              <a:defRPr sz="1400">
                <a:solidFill>
                  <a:schemeClr val="tx1">
                    <a:lumMod val="75000"/>
                    <a:lumOff val="25000"/>
                  </a:schemeClr>
                </a:solidFill>
                <a:latin typeface="Century Gothic" panose="020B0502020202020204" pitchFamily="34" charset="0"/>
              </a:defRPr>
            </a:lvl2pPr>
            <a:lvl3pPr marL="1142971" indent="-228594" algn="just">
              <a:buFontTx/>
              <a:buBlip>
                <a:blip r:embed="rId2"/>
              </a:buBlip>
              <a:defRPr sz="1400">
                <a:solidFill>
                  <a:schemeClr val="tx1">
                    <a:lumMod val="75000"/>
                    <a:lumOff val="25000"/>
                  </a:schemeClr>
                </a:solidFill>
                <a:latin typeface="Century Gothic" panose="020B0502020202020204" pitchFamily="34" charset="0"/>
              </a:defRPr>
            </a:lvl3pPr>
            <a:lvl4pPr marL="1600160" indent="-228594" algn="just">
              <a:buFontTx/>
              <a:buBlip>
                <a:blip r:embed="rId2"/>
              </a:buBlip>
              <a:defRPr sz="1400">
                <a:solidFill>
                  <a:schemeClr val="tx1">
                    <a:lumMod val="75000"/>
                    <a:lumOff val="25000"/>
                  </a:schemeClr>
                </a:solidFill>
                <a:latin typeface="Century Gothic" panose="020B0502020202020204" pitchFamily="34" charset="0"/>
              </a:defRPr>
            </a:lvl4pPr>
            <a:lvl5pPr marL="2057349" indent="-228594" algn="just">
              <a:buFontTx/>
              <a:buBlip>
                <a:blip r:embed="rId2"/>
              </a:buBlip>
              <a:defRPr sz="1400">
                <a:solidFill>
                  <a:schemeClr val="tx1">
                    <a:lumMod val="75000"/>
                    <a:lumOff val="25000"/>
                  </a:schemeClr>
                </a:solidFill>
                <a:latin typeface="Century Gothic" panose="020B0502020202020204" pitchFamily="34" charset="0"/>
              </a:defRPr>
            </a:lvl5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dirty="0"/>
          </a:p>
        </p:txBody>
      </p:sp>
      <p:sp>
        <p:nvSpPr>
          <p:cNvPr id="8" name="46 Marcador de número de diapositiva"/>
          <p:cNvSpPr>
            <a:spLocks noGrp="1"/>
          </p:cNvSpPr>
          <p:nvPr>
            <p:ph type="sldNum" sz="quarter" idx="4"/>
          </p:nvPr>
        </p:nvSpPr>
        <p:spPr>
          <a:xfrm>
            <a:off x="8643966" y="6492900"/>
            <a:ext cx="454911" cy="365125"/>
          </a:xfrm>
          <a:prstGeom prst="rect">
            <a:avLst/>
          </a:prstGeom>
        </p:spPr>
        <p:txBody>
          <a:bodyPr vert="horz" lIns="91440" tIns="45720" rIns="91440" bIns="45720" rtlCol="0" anchor="ctr"/>
          <a:lstStyle>
            <a:lvl1pPr algn="r">
              <a:defRPr sz="1051" b="1">
                <a:solidFill>
                  <a:schemeClr val="tx1">
                    <a:lumMod val="75000"/>
                    <a:lumOff val="25000"/>
                  </a:schemeClr>
                </a:solidFill>
                <a:latin typeface="Century Gothic" pitchFamily="34" charset="0"/>
                <a:cs typeface="Arial" pitchFamily="34" charset="0"/>
              </a:defRPr>
            </a:lvl1pPr>
          </a:lstStyle>
          <a:p>
            <a:fld id="{80B2590F-B4BA-461D-B92A-63CE21F34F70}" type="slidenum">
              <a:rPr lang="es-MX" smtClean="0"/>
              <a:t>‹Nº›</a:t>
            </a:fld>
            <a:endParaRPr lang="es-MX" dirty="0"/>
          </a:p>
        </p:txBody>
      </p:sp>
    </p:spTree>
    <p:extLst>
      <p:ext uri="{BB962C8B-B14F-4D97-AF65-F5344CB8AC3E}">
        <p14:creationId xmlns:p14="http://schemas.microsoft.com/office/powerpoint/2010/main" val="1811466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934262"/>
            <a:ext cx="5742296" cy="1470025"/>
          </a:xfrm>
        </p:spPr>
        <p:txBody>
          <a:bodyPr/>
          <a:lstStyle>
            <a:lvl1pPr>
              <a:defRPr sz="3600" b="1">
                <a:solidFill>
                  <a:schemeClr val="tx1">
                    <a:lumMod val="65000"/>
                    <a:lumOff val="35000"/>
                  </a:schemeClr>
                </a:solidFill>
              </a:defRPr>
            </a:lvl1pPr>
          </a:lstStyle>
          <a:p>
            <a:r>
              <a:rPr lang="es-ES"/>
              <a:t>Haga clic para modificar el estilo de título del patrón</a:t>
            </a:r>
            <a:endParaRPr lang="en-US"/>
          </a:p>
        </p:txBody>
      </p:sp>
      <p:sp>
        <p:nvSpPr>
          <p:cNvPr id="3" name="Subtitle 2"/>
          <p:cNvSpPr>
            <a:spLocks noGrp="1"/>
          </p:cNvSpPr>
          <p:nvPr>
            <p:ph type="subTitle" idx="1"/>
          </p:nvPr>
        </p:nvSpPr>
        <p:spPr>
          <a:xfrm>
            <a:off x="457200" y="3622651"/>
            <a:ext cx="5742296" cy="1752600"/>
          </a:xfrm>
        </p:spPr>
        <p:txBody>
          <a:bodyPr>
            <a:normAutofit/>
          </a:bodyPr>
          <a:lstStyle>
            <a:lvl1pPr marL="0" indent="0" algn="ctr">
              <a:buNone/>
              <a:defRPr sz="2800"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s-MX" dirty="0"/>
              <a:t>Sesión Ordinaria 05/2021 del 27 de mayo de 2021</a:t>
            </a:r>
            <a:endParaRPr lang="en-US" dirty="0"/>
          </a:p>
        </p:txBody>
      </p:sp>
      <p:sp>
        <p:nvSpPr>
          <p:cNvPr id="6" name="Slide Number Placeholder 5"/>
          <p:cNvSpPr>
            <a:spLocks noGrp="1"/>
          </p:cNvSpPr>
          <p:nvPr>
            <p:ph type="sldNum" sz="quarter" idx="12"/>
          </p:nvPr>
        </p:nvSpPr>
        <p:spPr/>
        <p:txBody>
          <a:bodyPr/>
          <a:lstStyle/>
          <a:p>
            <a:fld id="{08DCC1CA-BC64-9342-9FC6-0A703FD15379}" type="slidenum">
              <a:rPr lang="en-US" smtClean="0"/>
              <a:t>‹Nº›</a:t>
            </a:fld>
            <a:endParaRPr lang="en-US" dirty="0"/>
          </a:p>
        </p:txBody>
      </p:sp>
    </p:spTree>
    <p:extLst>
      <p:ext uri="{BB962C8B-B14F-4D97-AF65-F5344CB8AC3E}">
        <p14:creationId xmlns:p14="http://schemas.microsoft.com/office/powerpoint/2010/main" val="184126755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jpg"/><Relationship Id="rId5" Type="http://schemas.openxmlformats.org/officeDocument/2006/relationships/image" Target="../media/image2.jpeg"/><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theme" Target="../theme/theme2.xml"/><Relationship Id="rId7" Type="http://schemas.openxmlformats.org/officeDocument/2006/relationships/image" Target="../media/image8.pn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7.xml"/><Relationship Id="rId7" Type="http://schemas.openxmlformats.org/officeDocument/2006/relationships/image" Target="../media/image9.jpe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theme" Target="../theme/theme3.xml"/><Relationship Id="rId4" Type="http://schemas.openxmlformats.org/officeDocument/2006/relationships/slideLayout" Target="../slideLayouts/slideLayout8.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1.xml"/><Relationship Id="rId7" Type="http://schemas.openxmlformats.org/officeDocument/2006/relationships/image" Target="../media/image5.png"/><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image" Target="../media/image10.png"/><Relationship Id="rId5" Type="http://schemas.openxmlformats.org/officeDocument/2006/relationships/image" Target="../media/image1.jpg"/><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srcRect/>
          <a:stretch>
            <a:fillRect/>
          </a:stretch>
        </a:blipFill>
        <a:effectLst/>
      </p:bgPr>
    </p:bg>
    <p:spTree>
      <p:nvGrpSpPr>
        <p:cNvPr id="1" name=""/>
        <p:cNvGrpSpPr/>
        <p:nvPr/>
      </p:nvGrpSpPr>
      <p:grpSpPr>
        <a:xfrm>
          <a:off x="0" y="0"/>
          <a:ext cx="0" cy="0"/>
          <a:chOff x="0" y="0"/>
          <a:chExt cx="0" cy="0"/>
        </a:xfrm>
      </p:grpSpPr>
      <p:sp>
        <p:nvSpPr>
          <p:cNvPr id="10" name="Rectángulo 9"/>
          <p:cNvSpPr/>
          <p:nvPr/>
        </p:nvSpPr>
        <p:spPr>
          <a:xfrm>
            <a:off x="10916" y="-2"/>
            <a:ext cx="9143999" cy="6858000"/>
          </a:xfrm>
          <a:prstGeom prst="rect">
            <a:avLst/>
          </a:prstGeom>
          <a:solidFill>
            <a:schemeClr val="bg1">
              <a:lumMod val="95000"/>
            </a:schemeClr>
          </a:solidFill>
          <a:ln>
            <a:solidFill>
              <a:schemeClr val="bg1">
                <a:lumMod val="9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MX" dirty="0"/>
          </a:p>
        </p:txBody>
      </p:sp>
      <p:sp>
        <p:nvSpPr>
          <p:cNvPr id="3" name="Text Placeholder 2"/>
          <p:cNvSpPr>
            <a:spLocks noGrp="1"/>
          </p:cNvSpPr>
          <p:nvPr>
            <p:ph type="body" idx="1"/>
          </p:nvPr>
        </p:nvSpPr>
        <p:spPr>
          <a:xfrm>
            <a:off x="468115" y="981743"/>
            <a:ext cx="8229600" cy="4525963"/>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Footer Placeholder 4"/>
          <p:cNvSpPr>
            <a:spLocks noGrp="1"/>
          </p:cNvSpPr>
          <p:nvPr>
            <p:ph type="ftr" sz="quarter" idx="3"/>
          </p:nvPr>
        </p:nvSpPr>
        <p:spPr>
          <a:xfrm>
            <a:off x="2868415" y="6492875"/>
            <a:ext cx="3428999"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MX" dirty="0"/>
              <a:t>Sesión Ordinaria 05/2021 del 27 de mayo de 2021</a:t>
            </a:r>
          </a:p>
        </p:txBody>
      </p:sp>
      <p:sp>
        <p:nvSpPr>
          <p:cNvPr id="6" name="Slide Number Placeholder 5"/>
          <p:cNvSpPr>
            <a:spLocks noGrp="1"/>
          </p:cNvSpPr>
          <p:nvPr>
            <p:ph type="sldNum" sz="quarter" idx="4"/>
          </p:nvPr>
        </p:nvSpPr>
        <p:spPr>
          <a:xfrm>
            <a:off x="7032232" y="6475719"/>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BA811B-EC15-4221-9CE3-1524AEBB1E2E}" type="slidenum">
              <a:rPr lang="es-MX" smtClean="0"/>
              <a:t>‹Nº›</a:t>
            </a:fld>
            <a:endParaRPr lang="es-MX" dirty="0"/>
          </a:p>
        </p:txBody>
      </p:sp>
      <p:pic>
        <p:nvPicPr>
          <p:cNvPr id="9" name="Imagen 8"/>
          <p:cNvPicPr>
            <a:picLocks noChangeAspect="1"/>
          </p:cNvPicPr>
          <p:nvPr/>
        </p:nvPicPr>
        <p:blipFill rotWithShape="1">
          <a:blip r:embed="rId5" cstate="print">
            <a:extLst>
              <a:ext uri="{28A0092B-C50C-407E-A947-70E740481C1C}">
                <a14:useLocalDpi xmlns:a14="http://schemas.microsoft.com/office/drawing/2010/main" val="0"/>
              </a:ext>
            </a:extLst>
          </a:blip>
          <a:srcRect t="8645" b="10644"/>
          <a:stretch/>
        </p:blipFill>
        <p:spPr>
          <a:xfrm>
            <a:off x="-1" y="-1"/>
            <a:ext cx="1701802" cy="546101"/>
          </a:xfrm>
          <a:prstGeom prst="rect">
            <a:avLst/>
          </a:prstGeom>
        </p:spPr>
      </p:pic>
      <p:sp>
        <p:nvSpPr>
          <p:cNvPr id="11" name="2055 Rectángulo"/>
          <p:cNvSpPr/>
          <p:nvPr/>
        </p:nvSpPr>
        <p:spPr>
          <a:xfrm>
            <a:off x="1701801" y="-2"/>
            <a:ext cx="7442199" cy="546099"/>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Placeholder 1"/>
          <p:cNvSpPr>
            <a:spLocks noGrp="1"/>
          </p:cNvSpPr>
          <p:nvPr>
            <p:ph type="title"/>
          </p:nvPr>
        </p:nvSpPr>
        <p:spPr>
          <a:xfrm>
            <a:off x="1701801" y="0"/>
            <a:ext cx="7431283" cy="546100"/>
          </a:xfrm>
          <a:prstGeom prst="rect">
            <a:avLst/>
          </a:prstGeom>
        </p:spPr>
        <p:txBody>
          <a:bodyPr vert="horz" lIns="91440" tIns="45720" rIns="91440" bIns="45720" rtlCol="0" anchor="ctr">
            <a:noAutofit/>
          </a:bodyPr>
          <a:lstStyle/>
          <a:p>
            <a:r>
              <a:rPr lang="es-ES" dirty="0"/>
              <a:t>Haga clic para modificar el estilo de título del patrón</a:t>
            </a:r>
            <a:endParaRPr lang="en-US" dirty="0"/>
          </a:p>
        </p:txBody>
      </p:sp>
      <p:pic>
        <p:nvPicPr>
          <p:cNvPr id="13" name="Imagen 12"/>
          <p:cNvPicPr>
            <a:picLocks noChangeAspect="1"/>
          </p:cNvPicPr>
          <p:nvPr/>
        </p:nvPicPr>
        <p:blipFill rotWithShape="1">
          <a:blip r:embed="rId6">
            <a:clrChange>
              <a:clrFrom>
                <a:srgbClr val="EAEBED"/>
              </a:clrFrom>
              <a:clrTo>
                <a:srgbClr val="EAEBED">
                  <a:alpha val="0"/>
                </a:srgbClr>
              </a:clrTo>
            </a:clrChange>
            <a:extLst>
              <a:ext uri="{28A0092B-C50C-407E-A947-70E740481C1C}">
                <a14:useLocalDpi xmlns:a14="http://schemas.microsoft.com/office/drawing/2010/main" val="0"/>
              </a:ext>
            </a:extLst>
          </a:blip>
          <a:srcRect l="21007" t="16595" r="13165" b="9678"/>
          <a:stretch/>
        </p:blipFill>
        <p:spPr>
          <a:xfrm>
            <a:off x="232011" y="5575063"/>
            <a:ext cx="1023583" cy="1146412"/>
          </a:xfrm>
          <a:prstGeom prst="rect">
            <a:avLst/>
          </a:prstGeom>
        </p:spPr>
      </p:pic>
    </p:spTree>
    <p:extLst>
      <p:ext uri="{BB962C8B-B14F-4D97-AF65-F5344CB8AC3E}">
        <p14:creationId xmlns:p14="http://schemas.microsoft.com/office/powerpoint/2010/main" val="3666758795"/>
      </p:ext>
    </p:extLst>
  </p:cSld>
  <p:clrMap bg1="lt1" tx1="dk1" bg2="lt2" tx2="dk2" accent1="accent1" accent2="accent2" accent3="accent3" accent4="accent4" accent5="accent5" accent6="accent6" hlink="hlink" folHlink="folHlink"/>
  <p:sldLayoutIdLst>
    <p:sldLayoutId id="2147483685" r:id="rId1"/>
    <p:sldLayoutId id="2147483695" r:id="rId2"/>
  </p:sldLayoutIdLst>
  <p:hf hdr="0" dt="0"/>
  <p:txStyles>
    <p:titleStyle>
      <a:lvl1pPr algn="ctr" defTabSz="457200" rtl="0" eaLnBrk="1" latinLnBrk="0" hangingPunct="1">
        <a:spcBef>
          <a:spcPct val="0"/>
        </a:spcBef>
        <a:buNone/>
        <a:defRPr sz="2400" b="1" kern="1200">
          <a:solidFill>
            <a:schemeClr val="bg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288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Imagen 2"/>
          <p:cNvPicPr>
            <a:picLocks noChangeAspect="1"/>
          </p:cNvPicPr>
          <p:nvPr/>
        </p:nvPicPr>
        <p:blipFill>
          <a:blip r:embed="rId4"/>
          <a:stretch>
            <a:fillRect/>
          </a:stretch>
        </p:blipFill>
        <p:spPr>
          <a:xfrm>
            <a:off x="5323499" y="1763858"/>
            <a:ext cx="2719052" cy="3670110"/>
          </a:xfrm>
          <a:prstGeom prst="rect">
            <a:avLst/>
          </a:prstGeom>
        </p:spPr>
      </p:pic>
      <p:pic>
        <p:nvPicPr>
          <p:cNvPr id="28" name="Imagen 27"/>
          <p:cNvPicPr/>
          <p:nvPr/>
        </p:nvPicPr>
        <p:blipFill rotWithShape="1">
          <a:blip r:embed="rId5">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
        <p:nvSpPr>
          <p:cNvPr id="24" name="2055 Rectángulo"/>
          <p:cNvSpPr/>
          <p:nvPr/>
        </p:nvSpPr>
        <p:spPr>
          <a:xfrm>
            <a:off x="1689100" y="-2"/>
            <a:ext cx="6736566" cy="57681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400" b="1" i="0" u="none" strike="noStrike" kern="1200" cap="none" spc="0" normalizeH="0" baseline="0" noProof="0" dirty="0">
              <a:ln>
                <a:noFill/>
              </a:ln>
              <a:solidFill>
                <a:prstClr val="white"/>
              </a:solidFill>
              <a:effectLst/>
              <a:uLnTx/>
              <a:uFillTx/>
              <a:latin typeface="Abadi Extra Light" panose="020B0604020202020204" pitchFamily="34" charset="0"/>
              <a:ea typeface="+mn-ea"/>
              <a:cs typeface="+mn-cs"/>
            </a:endParaRPr>
          </a:p>
        </p:txBody>
      </p:sp>
      <p:pic>
        <p:nvPicPr>
          <p:cNvPr id="4" name="Imagen 3"/>
          <p:cNvPicPr>
            <a:picLocks noChangeAspect="1"/>
          </p:cNvPicPr>
          <p:nvPr/>
        </p:nvPicPr>
        <p:blipFill>
          <a:blip r:embed="rId6"/>
          <a:stretch>
            <a:fillRect/>
          </a:stretch>
        </p:blipFill>
        <p:spPr>
          <a:xfrm>
            <a:off x="-31275" y="2137955"/>
            <a:ext cx="9175275" cy="2987299"/>
          </a:xfrm>
          <a:prstGeom prst="rect">
            <a:avLst/>
          </a:prstGeom>
        </p:spPr>
      </p:pic>
      <p:pic>
        <p:nvPicPr>
          <p:cNvPr id="29" name="Imagen 28"/>
          <p:cNvPicPr>
            <a:picLocks noChangeAspect="1"/>
          </p:cNvPicPr>
          <p:nvPr/>
        </p:nvPicPr>
        <p:blipFill rotWithShape="1">
          <a:blip r:embed="rId7"/>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8" cstate="print">
            <a:extLst>
              <a:ext uri="{28A0092B-C50C-407E-A947-70E740481C1C}">
                <a14:useLocalDpi xmlns:a14="http://schemas.microsoft.com/office/drawing/2010/main" val="0"/>
              </a:ext>
            </a:extLst>
          </a:blip>
          <a:srcRect t="7992" b="7970"/>
          <a:stretch/>
        </p:blipFill>
        <p:spPr>
          <a:xfrm>
            <a:off x="552" y="0"/>
            <a:ext cx="1688548" cy="576815"/>
          </a:xfrm>
          <a:prstGeom prst="rect">
            <a:avLst/>
          </a:prstGeom>
        </p:spPr>
      </p:pic>
      <p:sp>
        <p:nvSpPr>
          <p:cNvPr id="39" name="2 Rectángulo"/>
          <p:cNvSpPr/>
          <p:nvPr/>
        </p:nvSpPr>
        <p:spPr>
          <a:xfrm>
            <a:off x="1" y="1618693"/>
            <a:ext cx="9144000" cy="396044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Slide Number Placeholder 5"/>
          <p:cNvSpPr>
            <a:spLocks noGrp="1"/>
          </p:cNvSpPr>
          <p:nvPr>
            <p:ph type="sldNum" sz="quarter" idx="4"/>
          </p:nvPr>
        </p:nvSpPr>
        <p:spPr>
          <a:xfrm>
            <a:off x="6946181" y="645188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
        <p:nvSpPr>
          <p:cNvPr id="5" name="Marcador de título 4">
            <a:extLst>
              <a:ext uri="{FF2B5EF4-FFF2-40B4-BE49-F238E27FC236}">
                <a16:creationId xmlns:a16="http://schemas.microsoft.com/office/drawing/2014/main" id="{746653DA-C819-4EDE-BF60-0B3AAC8E5E57}"/>
              </a:ext>
            </a:extLst>
          </p:cNvPr>
          <p:cNvSpPr>
            <a:spLocks noGrp="1"/>
          </p:cNvSpPr>
          <p:nvPr>
            <p:ph type="title"/>
          </p:nvPr>
        </p:nvSpPr>
        <p:spPr>
          <a:xfrm>
            <a:off x="1689100" y="51986"/>
            <a:ext cx="6736566" cy="445059"/>
          </a:xfrm>
          <a:prstGeom prst="rect">
            <a:avLst/>
          </a:prstGeom>
        </p:spPr>
        <p:txBody>
          <a:bodyPr vert="horz" lIns="91440" tIns="45720" rIns="91440" bIns="45720" rtlCol="0" anchor="ctr">
            <a:noAutofit/>
          </a:bodyPr>
          <a:lstStyle/>
          <a:p>
            <a:r>
              <a:rPr lang="es-ES" dirty="0"/>
              <a:t>Haga clic para modificar el estilo de título del patrón</a:t>
            </a:r>
            <a:endParaRPr lang="es-MX" dirty="0"/>
          </a:p>
        </p:txBody>
      </p:sp>
      <p:sp>
        <p:nvSpPr>
          <p:cNvPr id="6" name="Marcador de texto 5">
            <a:extLst>
              <a:ext uri="{FF2B5EF4-FFF2-40B4-BE49-F238E27FC236}">
                <a16:creationId xmlns:a16="http://schemas.microsoft.com/office/drawing/2014/main" id="{F18D7904-7BD9-46DE-A44C-B19DEFCF64D3}"/>
              </a:ext>
            </a:extLst>
          </p:cNvPr>
          <p:cNvSpPr>
            <a:spLocks noGrp="1"/>
          </p:cNvSpPr>
          <p:nvPr>
            <p:ph type="body" idx="1"/>
          </p:nvPr>
        </p:nvSpPr>
        <p:spPr>
          <a:xfrm>
            <a:off x="552965" y="1142761"/>
            <a:ext cx="7886700" cy="4351338"/>
          </a:xfrm>
          <a:prstGeom prst="rect">
            <a:avLst/>
          </a:prstGeom>
        </p:spPr>
        <p:txBody>
          <a:bodyPr vert="horz" lIns="91440" tIns="45720" rIns="91440" bIns="45720" rtlCol="0">
            <a:normAutofit/>
          </a:body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MX" dirty="0"/>
          </a:p>
        </p:txBody>
      </p:sp>
      <p:sp>
        <p:nvSpPr>
          <p:cNvPr id="7" name="Marcador de pie de página 6">
            <a:extLst>
              <a:ext uri="{FF2B5EF4-FFF2-40B4-BE49-F238E27FC236}">
                <a16:creationId xmlns:a16="http://schemas.microsoft.com/office/drawing/2014/main" id="{137ABA22-4CB3-4E9F-AEC9-C7687166A858}"/>
              </a:ext>
            </a:extLst>
          </p:cNvPr>
          <p:cNvSpPr>
            <a:spLocks noGrp="1"/>
          </p:cNvSpPr>
          <p:nvPr>
            <p:ph type="ftr" sz="quarter" idx="3"/>
          </p:nvPr>
        </p:nvSpPr>
        <p:spPr>
          <a:xfrm>
            <a:off x="2879249" y="6438238"/>
            <a:ext cx="338549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MX" dirty="0"/>
              <a:t>Sesión Ordinaria 05/2021 del 27 de mayo de 2021</a:t>
            </a:r>
          </a:p>
        </p:txBody>
      </p:sp>
    </p:spTree>
    <p:extLst>
      <p:ext uri="{BB962C8B-B14F-4D97-AF65-F5344CB8AC3E}">
        <p14:creationId xmlns:p14="http://schemas.microsoft.com/office/powerpoint/2010/main" val="3818722316"/>
      </p:ext>
    </p:extLst>
  </p:cSld>
  <p:clrMap bg1="lt1" tx1="dk1" bg2="lt2" tx2="dk2" accent1="accent1" accent2="accent2" accent3="accent3" accent4="accent4" accent5="accent5" accent6="accent6" hlink="hlink" folHlink="folHlink"/>
  <p:sldLayoutIdLst>
    <p:sldLayoutId id="2147483687" r:id="rId1"/>
    <p:sldLayoutId id="2147483700" r:id="rId2"/>
  </p:sldLayoutIdLst>
  <p:hf hdr="0" dt="0"/>
  <p:txStyles>
    <p:titleStyle>
      <a:lvl1pPr algn="ctr" defTabSz="914377" rtl="0" eaLnBrk="1" latinLnBrk="0" hangingPunct="1">
        <a:lnSpc>
          <a:spcPct val="90000"/>
        </a:lnSpc>
        <a:spcBef>
          <a:spcPct val="0"/>
        </a:spcBef>
        <a:buNone/>
        <a:defRPr sz="2400" b="1" kern="1200">
          <a:solidFill>
            <a:schemeClr val="bg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p:nvSpPr>
        <p:spPr>
          <a:xfrm>
            <a:off x="1673461" y="0"/>
            <a:ext cx="6750564" cy="55880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9" name="Imagen 28"/>
          <p:cNvPicPr>
            <a:picLocks noChangeAspect="1"/>
          </p:cNvPicPr>
          <p:nvPr/>
        </p:nvPicPr>
        <p:blipFill rotWithShape="1">
          <a:blip r:embed="rId6"/>
          <a:srcRect l="1538" t="20344" r="770" b="15263"/>
          <a:stretch/>
        </p:blipFill>
        <p:spPr>
          <a:xfrm>
            <a:off x="-15639" y="6686393"/>
            <a:ext cx="9175275" cy="185824"/>
          </a:xfrm>
          <a:prstGeom prst="rect">
            <a:avLst/>
          </a:prstGeom>
        </p:spPr>
      </p:pic>
      <p:pic>
        <p:nvPicPr>
          <p:cNvPr id="2" name="Imagen 1"/>
          <p:cNvPicPr>
            <a:picLocks noChangeAspect="1"/>
          </p:cNvPicPr>
          <p:nvPr/>
        </p:nvPicPr>
        <p:blipFill rotWithShape="1">
          <a:blip r:embed="rId7" cstate="print">
            <a:extLst>
              <a:ext uri="{28A0092B-C50C-407E-A947-70E740481C1C}">
                <a14:useLocalDpi xmlns:a14="http://schemas.microsoft.com/office/drawing/2010/main" val="0"/>
              </a:ext>
            </a:extLst>
          </a:blip>
          <a:srcRect t="7539" b="9526"/>
          <a:stretch/>
        </p:blipFill>
        <p:spPr>
          <a:xfrm>
            <a:off x="-15639" y="1"/>
            <a:ext cx="1689100" cy="558800"/>
          </a:xfrm>
          <a:prstGeom prst="rect">
            <a:avLst/>
          </a:prstGeom>
        </p:spPr>
      </p:pic>
      <p:sp>
        <p:nvSpPr>
          <p:cNvPr id="11" name="Slide Number Placeholder 5"/>
          <p:cNvSpPr>
            <a:spLocks noGrp="1"/>
          </p:cNvSpPr>
          <p:nvPr>
            <p:ph type="sldNum" sz="quarter" idx="4"/>
          </p:nvPr>
        </p:nvSpPr>
        <p:spPr>
          <a:xfrm>
            <a:off x="7007556" y="6467405"/>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pic>
        <p:nvPicPr>
          <p:cNvPr id="9" name="Imagen 8"/>
          <p:cNvPicPr/>
          <p:nvPr/>
        </p:nvPicPr>
        <p:blipFill rotWithShape="1">
          <a:blip r:embed="rId8">
            <a:duotone>
              <a:schemeClr val="bg2">
                <a:shade val="45000"/>
                <a:satMod val="135000"/>
              </a:schemeClr>
              <a:prstClr val="white"/>
            </a:duotone>
          </a:blip>
          <a:srcRect l="2546" t="24150" r="66225" b="18796"/>
          <a:stretch/>
        </p:blipFill>
        <p:spPr bwMode="auto">
          <a:xfrm>
            <a:off x="8439665" y="7184"/>
            <a:ext cx="704335" cy="733040"/>
          </a:xfrm>
          <a:prstGeom prst="rect">
            <a:avLst/>
          </a:prstGeom>
          <a:ln>
            <a:noFill/>
          </a:ln>
          <a:extLst>
            <a:ext uri="{53640926-AAD7-44D8-BBD7-CCE9431645EC}">
              <a14:shadowObscured xmlns:a14="http://schemas.microsoft.com/office/drawing/2010/main"/>
            </a:ext>
          </a:extLst>
        </p:spPr>
      </p:pic>
      <p:sp>
        <p:nvSpPr>
          <p:cNvPr id="3" name="Marcador de título 2">
            <a:extLst>
              <a:ext uri="{FF2B5EF4-FFF2-40B4-BE49-F238E27FC236}">
                <a16:creationId xmlns:a16="http://schemas.microsoft.com/office/drawing/2014/main" id="{C8B24DD2-A40F-4555-B179-9ADD087B4BF1}"/>
              </a:ext>
            </a:extLst>
          </p:cNvPr>
          <p:cNvSpPr>
            <a:spLocks noGrp="1"/>
          </p:cNvSpPr>
          <p:nvPr>
            <p:ph type="title"/>
          </p:nvPr>
        </p:nvSpPr>
        <p:spPr>
          <a:xfrm>
            <a:off x="1697365" y="33030"/>
            <a:ext cx="6742300" cy="489346"/>
          </a:xfrm>
          <a:prstGeom prst="rect">
            <a:avLst/>
          </a:prstGeom>
        </p:spPr>
        <p:txBody>
          <a:bodyPr vert="horz" lIns="91440" tIns="45720" rIns="91440" bIns="45720" rtlCol="0" anchor="ctr">
            <a:noAutofit/>
          </a:bodyPr>
          <a:lstStyle/>
          <a:p>
            <a:r>
              <a:rPr lang="es-ES" dirty="0"/>
              <a:t>Haga clic para modificar el estilo de título del patrón</a:t>
            </a:r>
            <a:endParaRPr lang="es-MX" dirty="0"/>
          </a:p>
        </p:txBody>
      </p:sp>
      <p:sp>
        <p:nvSpPr>
          <p:cNvPr id="4" name="Marcador de texto 3">
            <a:extLst>
              <a:ext uri="{FF2B5EF4-FFF2-40B4-BE49-F238E27FC236}">
                <a16:creationId xmlns:a16="http://schemas.microsoft.com/office/drawing/2014/main" id="{63CF62CB-A637-4EA1-80A7-18989DCDBE4E}"/>
              </a:ext>
            </a:extLst>
          </p:cNvPr>
          <p:cNvSpPr>
            <a:spLocks noGrp="1"/>
          </p:cNvSpPr>
          <p:nvPr>
            <p:ph type="body" idx="1"/>
          </p:nvPr>
        </p:nvSpPr>
        <p:spPr>
          <a:xfrm>
            <a:off x="419644" y="1139836"/>
            <a:ext cx="78867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pie de página 4">
            <a:extLst>
              <a:ext uri="{FF2B5EF4-FFF2-40B4-BE49-F238E27FC236}">
                <a16:creationId xmlns:a16="http://schemas.microsoft.com/office/drawing/2014/main" id="{D897179F-E906-424E-BAE7-14CA011D90B9}"/>
              </a:ext>
            </a:extLst>
          </p:cNvPr>
          <p:cNvSpPr>
            <a:spLocks noGrp="1"/>
          </p:cNvSpPr>
          <p:nvPr>
            <p:ph type="ftr" sz="quarter" idx="3"/>
          </p:nvPr>
        </p:nvSpPr>
        <p:spPr>
          <a:xfrm>
            <a:off x="2879249" y="6437969"/>
            <a:ext cx="338549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MX" dirty="0"/>
              <a:t>Sesión Ordinaria 05/2021 del 27 de mayo de 2021</a:t>
            </a:r>
          </a:p>
        </p:txBody>
      </p:sp>
    </p:spTree>
    <p:extLst>
      <p:ext uri="{BB962C8B-B14F-4D97-AF65-F5344CB8AC3E}">
        <p14:creationId xmlns:p14="http://schemas.microsoft.com/office/powerpoint/2010/main" val="1548329307"/>
      </p:ext>
    </p:extLst>
  </p:cSld>
  <p:clrMap bg1="lt1" tx1="dk1" bg2="lt2" tx2="dk2" accent1="accent1" accent2="accent2" accent3="accent3" accent4="accent4" accent5="accent5" accent6="accent6" hlink="hlink" folHlink="folHlink"/>
  <p:sldLayoutIdLst>
    <p:sldLayoutId id="2147483689" r:id="rId1"/>
    <p:sldLayoutId id="2147483696" r:id="rId2"/>
    <p:sldLayoutId id="2147483697" r:id="rId3"/>
    <p:sldLayoutId id="2147483698" r:id="rId4"/>
  </p:sldLayoutIdLst>
  <p:hf hdr="0" dt="0"/>
  <p:txStyles>
    <p:titleStyle>
      <a:lvl1pPr algn="l" defTabSz="914377" rtl="0" eaLnBrk="1" latinLnBrk="0" hangingPunct="1">
        <a:lnSpc>
          <a:spcPct val="90000"/>
        </a:lnSpc>
        <a:spcBef>
          <a:spcPct val="0"/>
        </a:spcBef>
        <a:buNone/>
        <a:defRPr sz="2400" b="1" kern="1200">
          <a:solidFill>
            <a:schemeClr val="bg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srcRect/>
          <a:stretch>
            <a:fillRect/>
          </a:stretch>
        </a:blipFill>
        <a:effectLst/>
      </p:bgPr>
    </p:bg>
    <p:spTree>
      <p:nvGrpSpPr>
        <p:cNvPr id="1" name=""/>
        <p:cNvGrpSpPr/>
        <p:nvPr/>
      </p:nvGrpSpPr>
      <p:grpSpPr>
        <a:xfrm>
          <a:off x="0" y="0"/>
          <a:ext cx="0" cy="0"/>
          <a:chOff x="0" y="0"/>
          <a:chExt cx="0" cy="0"/>
        </a:xfrm>
      </p:grpSpPr>
      <p:pic>
        <p:nvPicPr>
          <p:cNvPr id="7" name="Imagen 6"/>
          <p:cNvPicPr>
            <a:picLocks noChangeAspect="1"/>
          </p:cNvPicPr>
          <p:nvPr/>
        </p:nvPicPr>
        <p:blipFill>
          <a:blip r:embed="rId6"/>
          <a:stretch>
            <a:fillRect/>
          </a:stretch>
        </p:blipFill>
        <p:spPr>
          <a:xfrm>
            <a:off x="-3445" y="1968881"/>
            <a:ext cx="9150889" cy="2920237"/>
          </a:xfrm>
          <a:prstGeom prst="rect">
            <a:avLst/>
          </a:prstGeom>
        </p:spPr>
      </p:pic>
      <p:pic>
        <p:nvPicPr>
          <p:cNvPr id="10" name="Imagen 9"/>
          <p:cNvPicPr>
            <a:picLocks noChangeAspect="1"/>
          </p:cNvPicPr>
          <p:nvPr/>
        </p:nvPicPr>
        <p:blipFill>
          <a:blip r:embed="rId7"/>
          <a:stretch>
            <a:fillRect/>
          </a:stretch>
        </p:blipFill>
        <p:spPr>
          <a:xfrm>
            <a:off x="5967748" y="1683446"/>
            <a:ext cx="2719052" cy="3670110"/>
          </a:xfrm>
          <a:prstGeom prst="rect">
            <a:avLst/>
          </a:prstGeom>
        </p:spPr>
      </p:pic>
      <p:sp>
        <p:nvSpPr>
          <p:cNvPr id="2" name="Title Placeholder 1"/>
          <p:cNvSpPr>
            <a:spLocks noGrp="1"/>
          </p:cNvSpPr>
          <p:nvPr>
            <p:ph type="title"/>
          </p:nvPr>
        </p:nvSpPr>
        <p:spPr>
          <a:xfrm>
            <a:off x="2817340" y="0"/>
            <a:ext cx="6326659" cy="1143000"/>
          </a:xfrm>
          <a:prstGeom prst="rect">
            <a:avLst/>
          </a:prstGeom>
        </p:spPr>
        <p:txBody>
          <a:bodyPr vert="horz" lIns="91440" tIns="45720" rIns="91440" bIns="45720" rtlCol="0" anchor="ctr">
            <a:noAutofit/>
          </a:bodyPr>
          <a:lstStyle/>
          <a:p>
            <a:r>
              <a:rPr lang="es-ES" dirty="0"/>
              <a:t>Haga clic para modificar el estilo de título del patrón</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2857500" y="6492875"/>
            <a:ext cx="34290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MX" dirty="0"/>
              <a:t>Sesión Ordinaria 05/2021 del 27 de mayo de 2021</a:t>
            </a:r>
            <a:endParaRPr lang="en-US" dirty="0"/>
          </a:p>
        </p:txBody>
      </p:sp>
      <p:sp>
        <p:nvSpPr>
          <p:cNvPr id="6" name="Slide Number Placeholder 5"/>
          <p:cNvSpPr>
            <a:spLocks noGrp="1"/>
          </p:cNvSpPr>
          <p:nvPr>
            <p:ph type="sldNum" sz="quarter" idx="4"/>
          </p:nvPr>
        </p:nvSpPr>
        <p:spPr>
          <a:xfrm>
            <a:off x="7010400" y="649287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DCC1CA-BC64-9342-9FC6-0A703FD15379}" type="slidenum">
              <a:rPr lang="en-US" smtClean="0"/>
              <a:pPr/>
              <a:t>‹Nº›</a:t>
            </a:fld>
            <a:endParaRPr lang="en-US" dirty="0"/>
          </a:p>
        </p:txBody>
      </p:sp>
      <p:sp>
        <p:nvSpPr>
          <p:cNvPr id="8" name="41 Rectángulo"/>
          <p:cNvSpPr/>
          <p:nvPr/>
        </p:nvSpPr>
        <p:spPr>
          <a:xfrm>
            <a:off x="-6351" y="1179738"/>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050" dirty="0">
              <a:solidFill>
                <a:schemeClr val="tx1">
                  <a:lumMod val="65000"/>
                  <a:lumOff val="35000"/>
                </a:schemeClr>
              </a:solidFill>
            </a:endParaRPr>
          </a:p>
        </p:txBody>
      </p:sp>
      <p:pic>
        <p:nvPicPr>
          <p:cNvPr id="11" name="Imagen 10"/>
          <p:cNvPicPr>
            <a:picLocks noChangeAspect="1"/>
          </p:cNvPicPr>
          <p:nvPr/>
        </p:nvPicPr>
        <p:blipFill>
          <a:blip r:embed="rId7"/>
          <a:stretch>
            <a:fillRect/>
          </a:stretch>
        </p:blipFill>
        <p:spPr>
          <a:xfrm>
            <a:off x="5967748" y="1683446"/>
            <a:ext cx="2719052" cy="3670110"/>
          </a:xfrm>
          <a:prstGeom prst="rect">
            <a:avLst/>
          </a:prstGeom>
        </p:spPr>
      </p:pic>
      <p:sp>
        <p:nvSpPr>
          <p:cNvPr id="12" name="41 Rectángulo"/>
          <p:cNvSpPr/>
          <p:nvPr userDrawn="1"/>
        </p:nvSpPr>
        <p:spPr>
          <a:xfrm>
            <a:off x="-6351" y="1193386"/>
            <a:ext cx="9150350" cy="4498521"/>
          </a:xfrm>
          <a:prstGeom prst="rect">
            <a:avLst/>
          </a:prstGeom>
          <a:solidFill>
            <a:schemeClr val="bg1">
              <a:lumMod val="95000"/>
              <a:alpha val="68000"/>
            </a:schemeClr>
          </a:solidFill>
          <a:ln>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s-MX" sz="1200" dirty="0">
              <a:solidFill>
                <a:schemeClr val="tx1">
                  <a:lumMod val="65000"/>
                  <a:lumOff val="35000"/>
                </a:schemeClr>
              </a:solidFill>
            </a:endParaRP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133590230"/>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Lst>
  <p:hf hdr="0" dt="0"/>
  <p:txStyles>
    <p:titleStyle>
      <a:lvl1pPr algn="ctr" defTabSz="457200" rtl="0" eaLnBrk="1" latinLnBrk="0" hangingPunct="1">
        <a:spcBef>
          <a:spcPct val="0"/>
        </a:spcBef>
        <a:buNone/>
        <a:defRPr sz="2800" b="1" kern="1200">
          <a:solidFill>
            <a:schemeClr val="tx1">
              <a:lumMod val="65000"/>
              <a:lumOff val="35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lumMod val="65000"/>
              <a:lumOff val="35000"/>
            </a:schemeClr>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lumMod val="65000"/>
              <a:lumOff val="35000"/>
            </a:schemeClr>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lumMod val="65000"/>
              <a:lumOff val="35000"/>
            </a:schemeClr>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lumMod val="65000"/>
              <a:lumOff val="35000"/>
            </a:schemeClr>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package" Target="../embeddings/Microsoft_Excel_Worksheet.xlsx"/><Relationship Id="rId1" Type="http://schemas.openxmlformats.org/officeDocument/2006/relationships/slideLayout" Target="../slideLayouts/slideLayout5.xml"/><Relationship Id="rId4" Type="http://schemas.openxmlformats.org/officeDocument/2006/relationships/chart" Target="../charts/chart1.xml"/></Relationships>
</file>

<file path=ppt/slides/_rels/slide2.xml.rels><?xml version="1.0" encoding="UTF-8" standalone="yes"?>
<Relationships xmlns="http://schemas.openxmlformats.org/package/2006/relationships"><Relationship Id="rId8" Type="http://schemas.openxmlformats.org/officeDocument/2006/relationships/slide" Target="slide60.xml"/><Relationship Id="rId3" Type="http://schemas.openxmlformats.org/officeDocument/2006/relationships/slide" Target="slide4.xml"/><Relationship Id="rId7" Type="http://schemas.openxmlformats.org/officeDocument/2006/relationships/slide" Target="slide33.xml"/><Relationship Id="rId2" Type="http://schemas.openxmlformats.org/officeDocument/2006/relationships/slide" Target="slide3.xml"/><Relationship Id="rId1" Type="http://schemas.openxmlformats.org/officeDocument/2006/relationships/slideLayout" Target="../slideLayouts/slideLayout3.xml"/><Relationship Id="rId6" Type="http://schemas.openxmlformats.org/officeDocument/2006/relationships/slide" Target="slide18.xml"/><Relationship Id="rId5" Type="http://schemas.openxmlformats.org/officeDocument/2006/relationships/slide" Target="slide7.xml"/><Relationship Id="rId10" Type="http://schemas.openxmlformats.org/officeDocument/2006/relationships/slide" Target="slide70.xml"/><Relationship Id="rId4" Type="http://schemas.openxmlformats.org/officeDocument/2006/relationships/slide" Target="slide5.xml"/><Relationship Id="rId9" Type="http://schemas.openxmlformats.org/officeDocument/2006/relationships/slide" Target="slide67.xml"/></Relationships>
</file>

<file path=ppt/slides/_rels/slide20.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chart" Target="../charts/chart2.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25.emf"/><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emf"/><Relationship Id="rId1" Type="http://schemas.openxmlformats.org/officeDocument/2006/relationships/slideLayout" Target="../slideLayouts/slideLayout5.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package" Target="../embeddings/Microsoft_Excel_Worksheet1.xlsx"/><Relationship Id="rId1" Type="http://schemas.openxmlformats.org/officeDocument/2006/relationships/slideLayout" Target="../slideLayouts/slideLayout5.xml"/><Relationship Id="rId5" Type="http://schemas.openxmlformats.org/officeDocument/2006/relationships/image" Target="../media/image32.emf"/><Relationship Id="rId4" Type="http://schemas.openxmlformats.org/officeDocument/2006/relationships/package" Target="../embeddings/Microsoft_Excel_Worksheet2.xlsx"/></Relationships>
</file>

<file path=ppt/slides/_rels/slide25.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package" Target="../embeddings/Microsoft_Excel_Worksheet3.xlsx"/><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package" Target="../embeddings/Microsoft_Excel_Worksheet4.xlsx"/><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package" Target="../embeddings/Microsoft_Excel_Worksheet5.xlsx"/><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package" Target="../embeddings/Microsoft_Excel_Worksheet6.xlsx"/><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package" Target="../embeddings/Microsoft_Excel_Worksheet7.xlsx"/><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package" Target="../embeddings/Microsoft_Excel_Worksheet8.xlsx"/><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package" Target="../embeddings/Microsoft_Excel_Worksheet9.xlsx"/><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package" Target="../embeddings/Microsoft_Excel_Worksheet10.xlsx"/><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emf"/><Relationship Id="rId1" Type="http://schemas.openxmlformats.org/officeDocument/2006/relationships/slideLayout" Target="../slideLayouts/slideLayout5.xml"/><Relationship Id="rId5" Type="http://schemas.openxmlformats.org/officeDocument/2006/relationships/image" Target="../media/image44.emf"/><Relationship Id="rId4" Type="http://schemas.openxmlformats.org/officeDocument/2006/relationships/image" Target="../media/image43.emf"/></Relationships>
</file>

<file path=ppt/slides/_rels/slide3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5.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3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5.xml"/><Relationship Id="rId5" Type="http://schemas.openxmlformats.org/officeDocument/2006/relationships/image" Target="../media/image53.png"/><Relationship Id="rId4" Type="http://schemas.openxmlformats.org/officeDocument/2006/relationships/image" Target="../media/image52.png"/></Relationships>
</file>

<file path=ppt/slides/_rels/slide37.xml.rels><?xml version="1.0" encoding="UTF-8" standalone="yes"?>
<Relationships xmlns="http://schemas.openxmlformats.org/package/2006/relationships"><Relationship Id="rId3" Type="http://schemas.openxmlformats.org/officeDocument/2006/relationships/image" Target="../media/image55.emf"/><Relationship Id="rId7" Type="http://schemas.openxmlformats.org/officeDocument/2006/relationships/image" Target="../media/image59.png"/><Relationship Id="rId2" Type="http://schemas.openxmlformats.org/officeDocument/2006/relationships/image" Target="../media/image54.png"/><Relationship Id="rId1" Type="http://schemas.openxmlformats.org/officeDocument/2006/relationships/slideLayout" Target="../slideLayouts/slideLayout5.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emf"/></Relationships>
</file>

<file path=ppt/slides/_rels/slide38.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image" Target="../media/image60.emf"/><Relationship Id="rId1" Type="http://schemas.openxmlformats.org/officeDocument/2006/relationships/slideLayout" Target="../slideLayouts/slideLayout5.xml"/><Relationship Id="rId4" Type="http://schemas.openxmlformats.org/officeDocument/2006/relationships/image" Target="../media/image62.emf"/></Relationships>
</file>

<file path=ppt/slides/_rels/slide39.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65.emf"/><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em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68.emf"/><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69.emf"/><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70.emf"/><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71.emf"/><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72.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1.-%20Cuadro%20de%20Pensionados%20Efectos%20Junio%202021.PDF" TargetMode="External"/><Relationship Id="rId1" Type="http://schemas.openxmlformats.org/officeDocument/2006/relationships/slideLayout" Target="../slideLayouts/slideLayout9.xml"/><Relationship Id="rId4" Type="http://schemas.microsoft.com/office/2007/relationships/hdphoto" Target="../media/hdphoto1.wdp"/></Relationships>
</file>

<file path=ppt/slides/_rels/slide50.xml.rels><?xml version="1.0" encoding="UTF-8" standalone="yes"?>
<Relationships xmlns="http://schemas.openxmlformats.org/package/2006/relationships"><Relationship Id="rId2" Type="http://schemas.openxmlformats.org/officeDocument/2006/relationships/image" Target="../media/image73.emf"/><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74.emf"/><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75.emf"/><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76.emf"/><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image" Target="../media/image77.emf"/><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78.emf"/><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79.emf"/><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80.emf"/><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81.emf"/><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82.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image" Target="../media/image12.png"/><Relationship Id="rId7" Type="http://schemas.openxmlformats.org/officeDocument/2006/relationships/hyperlink" Target="5.-%20Comparativo%20altas%20y%20bajas%20Abril%202021.pptx" TargetMode="External"/><Relationship Id="rId2" Type="http://schemas.openxmlformats.org/officeDocument/2006/relationships/hyperlink" Target="3.-%20Distribuci&#243;n%20de%20Afiliados%20y%20Pensionados.pptx" TargetMode="External"/><Relationship Id="rId1" Type="http://schemas.openxmlformats.org/officeDocument/2006/relationships/slideLayout" Target="../slideLayouts/slideLayout5.xml"/><Relationship Id="rId6" Type="http://schemas.openxmlformats.org/officeDocument/2006/relationships/hyperlink" Target="2.-%20Mayores%20a%2050,000%20efectos%20Junio%202021.pptx" TargetMode="External"/><Relationship Id="rId5" Type="http://schemas.openxmlformats.org/officeDocument/2006/relationships/image" Target="../media/image13.png"/><Relationship Id="rId4" Type="http://schemas.openxmlformats.org/officeDocument/2006/relationships/hyperlink" Target="4.-%20Altas%20y%20Bajas%20de%20Pensionados%20Abril%202021.xlsx" TargetMode="Externa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3" Type="http://schemas.openxmlformats.org/officeDocument/2006/relationships/image" Target="../media/image84.emf"/><Relationship Id="rId2" Type="http://schemas.openxmlformats.org/officeDocument/2006/relationships/image" Target="../media/image83.png"/><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3" Type="http://schemas.openxmlformats.org/officeDocument/2006/relationships/image" Target="../media/image85.emf"/><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2" Type="http://schemas.openxmlformats.org/officeDocument/2006/relationships/image" Target="../media/image86.emf"/><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2" Type="http://schemas.openxmlformats.org/officeDocument/2006/relationships/image" Target="../media/image87.emf"/><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2" Type="http://schemas.openxmlformats.org/officeDocument/2006/relationships/image" Target="../media/image88.emf"/><Relationship Id="rId1" Type="http://schemas.openxmlformats.org/officeDocument/2006/relationships/slideLayout" Target="../slideLayouts/slideLayout8.xml"/></Relationships>
</file>

<file path=ppt/slides/_rels/slide6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89.emf"/><Relationship Id="rId1" Type="http://schemas.openxmlformats.org/officeDocument/2006/relationships/slideLayout" Target="../slideLayouts/slideLayout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8.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5.xml"/></Relationships>
</file>

<file path=ppt/slides/_rels/slide69.xml.rels><?xml version="1.0" encoding="UTF-8" standalone="yes"?>
<Relationships xmlns="http://schemas.openxmlformats.org/package/2006/relationships"><Relationship Id="rId3" Type="http://schemas.openxmlformats.org/officeDocument/2006/relationships/hyperlink" Target="8.-%20Plantilla%20Incremento%20SB%202021.xlsx" TargetMode="External"/><Relationship Id="rId2" Type="http://schemas.openxmlformats.org/officeDocument/2006/relationships/image" Target="../media/image91.png"/><Relationship Id="rId1" Type="http://schemas.openxmlformats.org/officeDocument/2006/relationships/slideLayout" Target="../slideLayouts/slideLayout5.xml"/><Relationship Id="rId4" Type="http://schemas.openxmlformats.org/officeDocument/2006/relationships/image" Target="../media/image9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6.-%20Reserva%20T&#233;cnica%20del%20IPEJAL%20Abril%202021.pptx" TargetMode="External"/><Relationship Id="rId1" Type="http://schemas.openxmlformats.org/officeDocument/2006/relationships/slideLayout" Target="../slideLayouts/slideLayout5.xml"/><Relationship Id="rId5" Type="http://schemas.openxmlformats.org/officeDocument/2006/relationships/image" Target="../media/image15.emf"/><Relationship Id="rId4" Type="http://schemas.openxmlformats.org/officeDocument/2006/relationships/hyperlink" Target="7.-%20Resumen%20Ejecutivo%20Abril%202021.pdf"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0240B4F-20CE-4C5B-A34A-320657D37323}"/>
              </a:ext>
            </a:extLst>
          </p:cNvPr>
          <p:cNvSpPr>
            <a:spLocks noGrp="1"/>
          </p:cNvSpPr>
          <p:nvPr>
            <p:ph type="ctrTitle"/>
          </p:nvPr>
        </p:nvSpPr>
        <p:spPr>
          <a:xfrm>
            <a:off x="457200" y="2693987"/>
            <a:ext cx="5742296" cy="1470025"/>
          </a:xfrm>
        </p:spPr>
        <p:txBody>
          <a:bodyPr/>
          <a:lstStyle/>
          <a:p>
            <a:r>
              <a:rPr lang="es-MX" dirty="0"/>
              <a:t>Sesión Ordinaria de Consejo Directivo</a:t>
            </a:r>
          </a:p>
        </p:txBody>
      </p:sp>
      <p:sp>
        <p:nvSpPr>
          <p:cNvPr id="3" name="Subtítulo 2">
            <a:extLst>
              <a:ext uri="{FF2B5EF4-FFF2-40B4-BE49-F238E27FC236}">
                <a16:creationId xmlns:a16="http://schemas.microsoft.com/office/drawing/2014/main" id="{2E8DD279-9837-4F5D-B401-71642DC61869}"/>
              </a:ext>
            </a:extLst>
          </p:cNvPr>
          <p:cNvSpPr>
            <a:spLocks noGrp="1"/>
          </p:cNvSpPr>
          <p:nvPr>
            <p:ph type="subTitle" idx="1"/>
          </p:nvPr>
        </p:nvSpPr>
        <p:spPr>
          <a:xfrm>
            <a:off x="544203" y="4164012"/>
            <a:ext cx="5742296" cy="1211239"/>
          </a:xfrm>
        </p:spPr>
        <p:txBody>
          <a:bodyPr/>
          <a:lstStyle/>
          <a:p>
            <a:r>
              <a:rPr lang="es-MX" dirty="0"/>
              <a:t>05/2021</a:t>
            </a:r>
          </a:p>
        </p:txBody>
      </p:sp>
      <p:sp>
        <p:nvSpPr>
          <p:cNvPr id="4" name="Marcador de pie de página 3">
            <a:extLst>
              <a:ext uri="{FF2B5EF4-FFF2-40B4-BE49-F238E27FC236}">
                <a16:creationId xmlns:a16="http://schemas.microsoft.com/office/drawing/2014/main" id="{F93CA870-785C-4868-A728-6F284F90D099}"/>
              </a:ext>
            </a:extLst>
          </p:cNvPr>
          <p:cNvSpPr>
            <a:spLocks noGrp="1"/>
          </p:cNvSpPr>
          <p:nvPr>
            <p:ph type="ftr" sz="quarter" idx="11"/>
          </p:nvPr>
        </p:nvSpPr>
        <p:spPr>
          <a:xfrm>
            <a:off x="2857500" y="6499651"/>
            <a:ext cx="3428999" cy="365125"/>
          </a:xfrm>
        </p:spPr>
        <p:txBody>
          <a:bodyPr/>
          <a:lstStyle/>
          <a:p>
            <a:r>
              <a:rPr lang="es-MX" dirty="0"/>
              <a:t>Sesión Ordinaria 05/2021 del 27 de mayo de 2021</a:t>
            </a:r>
            <a:endParaRPr lang="en-US" dirty="0"/>
          </a:p>
        </p:txBody>
      </p:sp>
      <p:sp>
        <p:nvSpPr>
          <p:cNvPr id="5" name="Marcador de número de diapositiva 4">
            <a:extLst>
              <a:ext uri="{FF2B5EF4-FFF2-40B4-BE49-F238E27FC236}">
                <a16:creationId xmlns:a16="http://schemas.microsoft.com/office/drawing/2014/main" id="{7F573386-4CA9-4C3D-AE3C-9B5FBA532AD8}"/>
              </a:ext>
            </a:extLst>
          </p:cNvPr>
          <p:cNvSpPr>
            <a:spLocks noGrp="1"/>
          </p:cNvSpPr>
          <p:nvPr>
            <p:ph type="sldNum" sz="quarter" idx="12"/>
          </p:nvPr>
        </p:nvSpPr>
        <p:spPr>
          <a:xfrm>
            <a:off x="7010400" y="6492875"/>
            <a:ext cx="2133600" cy="365125"/>
          </a:xfrm>
        </p:spPr>
        <p:txBody>
          <a:bodyPr/>
          <a:lstStyle/>
          <a:p>
            <a:fld id="{08DCC1CA-BC64-9342-9FC6-0A703FD15379}" type="slidenum">
              <a:rPr lang="en-US" smtClean="0"/>
              <a:t>1</a:t>
            </a:fld>
            <a:endParaRPr lang="en-US" dirty="0"/>
          </a:p>
        </p:txBody>
      </p:sp>
    </p:spTree>
    <p:extLst>
      <p:ext uri="{BB962C8B-B14F-4D97-AF65-F5344CB8AC3E}">
        <p14:creationId xmlns:p14="http://schemas.microsoft.com/office/powerpoint/2010/main" val="36379185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4"/>
          </p:nvPr>
        </p:nvSpPr>
        <p:spPr/>
        <p:txBody>
          <a:bodyPr/>
          <a:lstStyle/>
          <a:p>
            <a:fld id="{08DCC1CA-BC64-9342-9FC6-0A703FD15379}" type="slidenum">
              <a:rPr lang="en-US" smtClean="0"/>
              <a:pPr/>
              <a:t>10</a:t>
            </a:fld>
            <a:endParaRPr lang="en-US" dirty="0"/>
          </a:p>
        </p:txBody>
      </p:sp>
      <p:sp>
        <p:nvSpPr>
          <p:cNvPr id="4" name="Título 3">
            <a:extLst>
              <a:ext uri="{FF2B5EF4-FFF2-40B4-BE49-F238E27FC236}">
                <a16:creationId xmlns:a16="http://schemas.microsoft.com/office/drawing/2014/main" id="{19225FF8-D89B-4D57-860B-A2611F1BBEFE}"/>
              </a:ext>
            </a:extLst>
          </p:cNvPr>
          <p:cNvSpPr>
            <a:spLocks noGrp="1"/>
          </p:cNvSpPr>
          <p:nvPr>
            <p:ph type="title"/>
          </p:nvPr>
        </p:nvSpPr>
        <p:spPr>
          <a:xfrm>
            <a:off x="1697366" y="42159"/>
            <a:ext cx="6742300" cy="489346"/>
          </a:xfrm>
        </p:spPr>
        <p:txBody>
          <a:bodyPr/>
          <a:lstStyle/>
          <a:p>
            <a:pPr algn="ctr"/>
            <a:r>
              <a:rPr lang="es-MX" sz="2000" dirty="0"/>
              <a:t>Estado de Situación Financiera del Activo abril 2021</a:t>
            </a:r>
          </a:p>
        </p:txBody>
      </p:sp>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3"/>
          </p:nvPr>
        </p:nvSpPr>
        <p:spPr/>
        <p:txBody>
          <a:bodyPr/>
          <a:lstStyle/>
          <a:p>
            <a:r>
              <a:rPr lang="es-MX" dirty="0"/>
              <a:t>Sesión Ordinaria 05/2021 del 27 de mayo de 2021</a:t>
            </a:r>
          </a:p>
        </p:txBody>
      </p:sp>
      <p:pic>
        <p:nvPicPr>
          <p:cNvPr id="7" name="Imagen 6">
            <a:extLst>
              <a:ext uri="{FF2B5EF4-FFF2-40B4-BE49-F238E27FC236}">
                <a16:creationId xmlns:a16="http://schemas.microsoft.com/office/drawing/2014/main" id="{7F167B6C-9666-4C22-A2EB-96416ED397BE}"/>
              </a:ext>
            </a:extLst>
          </p:cNvPr>
          <p:cNvPicPr>
            <a:picLocks noChangeAspect="1"/>
          </p:cNvPicPr>
          <p:nvPr/>
        </p:nvPicPr>
        <p:blipFill rotWithShape="1">
          <a:blip r:embed="rId2"/>
          <a:srcRect t="8943"/>
          <a:stretch/>
        </p:blipFill>
        <p:spPr>
          <a:xfrm>
            <a:off x="203958" y="1053203"/>
            <a:ext cx="8736083" cy="4751593"/>
          </a:xfrm>
          <a:prstGeom prst="rect">
            <a:avLst/>
          </a:prstGeom>
        </p:spPr>
      </p:pic>
    </p:spTree>
    <p:extLst>
      <p:ext uri="{BB962C8B-B14F-4D97-AF65-F5344CB8AC3E}">
        <p14:creationId xmlns:p14="http://schemas.microsoft.com/office/powerpoint/2010/main" val="35156220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89FB09F1-9C7A-4208-9EB9-5A0D871AA292}"/>
              </a:ext>
            </a:extLst>
          </p:cNvPr>
          <p:cNvSpPr>
            <a:spLocks noGrp="1"/>
          </p:cNvSpPr>
          <p:nvPr>
            <p:ph type="sldNum" sz="quarter" idx="4"/>
          </p:nvPr>
        </p:nvSpPr>
        <p:spPr/>
        <p:txBody>
          <a:bodyPr/>
          <a:lstStyle/>
          <a:p>
            <a:fld id="{08DCC1CA-BC64-9342-9FC6-0A703FD15379}" type="slidenum">
              <a:rPr lang="en-US" smtClean="0"/>
              <a:pPr/>
              <a:t>11</a:t>
            </a:fld>
            <a:endParaRPr lang="en-US" dirty="0"/>
          </a:p>
        </p:txBody>
      </p:sp>
      <p:sp>
        <p:nvSpPr>
          <p:cNvPr id="4" name="Título 3">
            <a:extLst>
              <a:ext uri="{FF2B5EF4-FFF2-40B4-BE49-F238E27FC236}">
                <a16:creationId xmlns:a16="http://schemas.microsoft.com/office/drawing/2014/main" id="{2C29020D-9F6F-4DC4-84B1-BF3CB5ADA5EC}"/>
              </a:ext>
            </a:extLst>
          </p:cNvPr>
          <p:cNvSpPr>
            <a:spLocks noGrp="1"/>
          </p:cNvSpPr>
          <p:nvPr>
            <p:ph type="title"/>
          </p:nvPr>
        </p:nvSpPr>
        <p:spPr/>
        <p:txBody>
          <a:bodyPr/>
          <a:lstStyle/>
          <a:p>
            <a:pPr algn="ctr"/>
            <a:r>
              <a:rPr lang="es-MX" sz="2000" dirty="0"/>
              <a:t>Anexos a los Estados Financieros abril 2021</a:t>
            </a:r>
          </a:p>
        </p:txBody>
      </p:sp>
      <p:sp>
        <p:nvSpPr>
          <p:cNvPr id="5" name="Marcador de pie de página 4">
            <a:extLst>
              <a:ext uri="{FF2B5EF4-FFF2-40B4-BE49-F238E27FC236}">
                <a16:creationId xmlns:a16="http://schemas.microsoft.com/office/drawing/2014/main" id="{17DD2923-61DD-4EA9-8B5B-51D598F7EC74}"/>
              </a:ext>
            </a:extLst>
          </p:cNvPr>
          <p:cNvSpPr>
            <a:spLocks noGrp="1"/>
          </p:cNvSpPr>
          <p:nvPr>
            <p:ph type="ftr" sz="quarter" idx="3"/>
          </p:nvPr>
        </p:nvSpPr>
        <p:spPr/>
        <p:txBody>
          <a:bodyPr/>
          <a:lstStyle/>
          <a:p>
            <a:r>
              <a:rPr lang="es-MX" dirty="0"/>
              <a:t>Sesión Ordinaria 05/2021 del 27 de mayo de 2021</a:t>
            </a:r>
          </a:p>
        </p:txBody>
      </p:sp>
      <p:pic>
        <p:nvPicPr>
          <p:cNvPr id="7" name="Imagen 6">
            <a:extLst>
              <a:ext uri="{FF2B5EF4-FFF2-40B4-BE49-F238E27FC236}">
                <a16:creationId xmlns:a16="http://schemas.microsoft.com/office/drawing/2014/main" id="{6D5C29BB-E9DC-415A-A88A-8E1CF28B95F6}"/>
              </a:ext>
            </a:extLst>
          </p:cNvPr>
          <p:cNvPicPr>
            <a:picLocks noChangeAspect="1"/>
          </p:cNvPicPr>
          <p:nvPr/>
        </p:nvPicPr>
        <p:blipFill>
          <a:blip r:embed="rId2"/>
          <a:stretch>
            <a:fillRect/>
          </a:stretch>
        </p:blipFill>
        <p:spPr>
          <a:xfrm>
            <a:off x="101168" y="1018192"/>
            <a:ext cx="8941664" cy="4821616"/>
          </a:xfrm>
          <a:prstGeom prst="rect">
            <a:avLst/>
          </a:prstGeom>
        </p:spPr>
      </p:pic>
    </p:spTree>
    <p:extLst>
      <p:ext uri="{BB962C8B-B14F-4D97-AF65-F5344CB8AC3E}">
        <p14:creationId xmlns:p14="http://schemas.microsoft.com/office/powerpoint/2010/main" val="30803915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89FB09F1-9C7A-4208-9EB9-5A0D871AA292}"/>
              </a:ext>
            </a:extLst>
          </p:cNvPr>
          <p:cNvSpPr>
            <a:spLocks noGrp="1"/>
          </p:cNvSpPr>
          <p:nvPr>
            <p:ph type="sldNum" sz="quarter" idx="4"/>
          </p:nvPr>
        </p:nvSpPr>
        <p:spPr/>
        <p:txBody>
          <a:bodyPr/>
          <a:lstStyle/>
          <a:p>
            <a:fld id="{08DCC1CA-BC64-9342-9FC6-0A703FD15379}" type="slidenum">
              <a:rPr lang="en-US" smtClean="0"/>
              <a:pPr/>
              <a:t>12</a:t>
            </a:fld>
            <a:endParaRPr lang="en-US" dirty="0"/>
          </a:p>
        </p:txBody>
      </p:sp>
      <p:sp>
        <p:nvSpPr>
          <p:cNvPr id="4" name="Título 3">
            <a:extLst>
              <a:ext uri="{FF2B5EF4-FFF2-40B4-BE49-F238E27FC236}">
                <a16:creationId xmlns:a16="http://schemas.microsoft.com/office/drawing/2014/main" id="{2C29020D-9F6F-4DC4-84B1-BF3CB5ADA5EC}"/>
              </a:ext>
            </a:extLst>
          </p:cNvPr>
          <p:cNvSpPr>
            <a:spLocks noGrp="1"/>
          </p:cNvSpPr>
          <p:nvPr>
            <p:ph type="title"/>
          </p:nvPr>
        </p:nvSpPr>
        <p:spPr/>
        <p:txBody>
          <a:bodyPr/>
          <a:lstStyle/>
          <a:p>
            <a:pPr algn="ctr"/>
            <a:r>
              <a:rPr lang="es-MX" sz="2000" dirty="0"/>
              <a:t>Anexos a los Estados Financieros abril 2021</a:t>
            </a:r>
          </a:p>
        </p:txBody>
      </p:sp>
      <p:sp>
        <p:nvSpPr>
          <p:cNvPr id="5" name="Marcador de pie de página 4">
            <a:extLst>
              <a:ext uri="{FF2B5EF4-FFF2-40B4-BE49-F238E27FC236}">
                <a16:creationId xmlns:a16="http://schemas.microsoft.com/office/drawing/2014/main" id="{17DD2923-61DD-4EA9-8B5B-51D598F7EC74}"/>
              </a:ext>
            </a:extLst>
          </p:cNvPr>
          <p:cNvSpPr>
            <a:spLocks noGrp="1"/>
          </p:cNvSpPr>
          <p:nvPr>
            <p:ph type="ftr" sz="quarter" idx="3"/>
          </p:nvPr>
        </p:nvSpPr>
        <p:spPr/>
        <p:txBody>
          <a:bodyPr/>
          <a:lstStyle/>
          <a:p>
            <a:r>
              <a:rPr lang="es-MX" dirty="0"/>
              <a:t>Sesión Ordinaria 05/2021 del 27 de mayo de 2021</a:t>
            </a:r>
          </a:p>
        </p:txBody>
      </p:sp>
      <p:pic>
        <p:nvPicPr>
          <p:cNvPr id="6" name="Imagen 5">
            <a:extLst>
              <a:ext uri="{FF2B5EF4-FFF2-40B4-BE49-F238E27FC236}">
                <a16:creationId xmlns:a16="http://schemas.microsoft.com/office/drawing/2014/main" id="{756D88B8-6628-45F3-BBD0-0A6979D79088}"/>
              </a:ext>
            </a:extLst>
          </p:cNvPr>
          <p:cNvPicPr>
            <a:picLocks noChangeAspect="1"/>
          </p:cNvPicPr>
          <p:nvPr/>
        </p:nvPicPr>
        <p:blipFill>
          <a:blip r:embed="rId2"/>
          <a:stretch>
            <a:fillRect/>
          </a:stretch>
        </p:blipFill>
        <p:spPr>
          <a:xfrm>
            <a:off x="167187" y="683629"/>
            <a:ext cx="8809625" cy="5490741"/>
          </a:xfrm>
          <a:prstGeom prst="rect">
            <a:avLst/>
          </a:prstGeom>
        </p:spPr>
      </p:pic>
    </p:spTree>
    <p:extLst>
      <p:ext uri="{BB962C8B-B14F-4D97-AF65-F5344CB8AC3E}">
        <p14:creationId xmlns:p14="http://schemas.microsoft.com/office/powerpoint/2010/main" val="13775529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4"/>
          </p:nvPr>
        </p:nvSpPr>
        <p:spPr/>
        <p:txBody>
          <a:bodyPr/>
          <a:lstStyle/>
          <a:p>
            <a:fld id="{08DCC1CA-BC64-9342-9FC6-0A703FD15379}" type="slidenum">
              <a:rPr lang="en-US" smtClean="0"/>
              <a:pPr/>
              <a:t>13</a:t>
            </a:fld>
            <a:endParaRPr lang="en-US" dirty="0"/>
          </a:p>
        </p:txBody>
      </p:sp>
      <p:sp>
        <p:nvSpPr>
          <p:cNvPr id="4" name="Título 3">
            <a:extLst>
              <a:ext uri="{FF2B5EF4-FFF2-40B4-BE49-F238E27FC236}">
                <a16:creationId xmlns:a16="http://schemas.microsoft.com/office/drawing/2014/main" id="{19225FF8-D89B-4D57-860B-A2611F1BBEFE}"/>
              </a:ext>
            </a:extLst>
          </p:cNvPr>
          <p:cNvSpPr>
            <a:spLocks noGrp="1"/>
          </p:cNvSpPr>
          <p:nvPr>
            <p:ph type="title"/>
          </p:nvPr>
        </p:nvSpPr>
        <p:spPr>
          <a:xfrm>
            <a:off x="1648047" y="42159"/>
            <a:ext cx="6791619" cy="489346"/>
          </a:xfrm>
        </p:spPr>
        <p:txBody>
          <a:bodyPr/>
          <a:lstStyle/>
          <a:p>
            <a:pPr algn="ctr"/>
            <a:r>
              <a:rPr lang="es-MX" sz="2000" dirty="0"/>
              <a:t>Comentarios a los Estados Financieros abril 2021</a:t>
            </a:r>
          </a:p>
        </p:txBody>
      </p:sp>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3"/>
          </p:nvPr>
        </p:nvSpPr>
        <p:spPr/>
        <p:txBody>
          <a:bodyPr/>
          <a:lstStyle/>
          <a:p>
            <a:r>
              <a:rPr lang="es-MX" dirty="0"/>
              <a:t>Sesión Ordinaria 05/2021 del 27 de mayo de 2021</a:t>
            </a:r>
          </a:p>
        </p:txBody>
      </p:sp>
      <p:sp>
        <p:nvSpPr>
          <p:cNvPr id="6" name="Marcador de texto 2">
            <a:extLst>
              <a:ext uri="{FF2B5EF4-FFF2-40B4-BE49-F238E27FC236}">
                <a16:creationId xmlns:a16="http://schemas.microsoft.com/office/drawing/2014/main" id="{33CB5995-45BF-4B58-839B-E31ED669888B}"/>
              </a:ext>
            </a:extLst>
          </p:cNvPr>
          <p:cNvSpPr>
            <a:spLocks noGrp="1"/>
          </p:cNvSpPr>
          <p:nvPr>
            <p:ph type="body" sz="quarter" idx="15"/>
          </p:nvPr>
        </p:nvSpPr>
        <p:spPr>
          <a:xfrm>
            <a:off x="247650" y="1192487"/>
            <a:ext cx="8648700" cy="4940300"/>
          </a:xfrm>
        </p:spPr>
        <p:txBody>
          <a:bodyPr/>
          <a:lstStyle/>
          <a:p>
            <a:pPr lvl="0"/>
            <a:r>
              <a:rPr lang="es-MX" b="1" dirty="0"/>
              <a:t>Derechos a recibir Efectivo o Equivalentes</a:t>
            </a:r>
            <a:endParaRPr lang="es-MX" dirty="0"/>
          </a:p>
          <a:p>
            <a:r>
              <a:rPr lang="es-MX" dirty="0"/>
              <a:t>Disminución en Inversiones a Corto Plazo de </a:t>
            </a:r>
            <a:r>
              <a:rPr lang="es-MX" dirty="0">
                <a:solidFill>
                  <a:srgbClr val="FF0000"/>
                </a:solidFill>
              </a:rPr>
              <a:t>586 millones</a:t>
            </a:r>
            <a:r>
              <a:rPr lang="es-MX" dirty="0"/>
              <a:t> por tomar condiciones favorables de mercado, disminución en Deudores Diversos de </a:t>
            </a:r>
            <a:r>
              <a:rPr lang="es-MX" dirty="0">
                <a:solidFill>
                  <a:srgbClr val="FF0000"/>
                </a:solidFill>
              </a:rPr>
              <a:t>4 millones</a:t>
            </a:r>
            <a:r>
              <a:rPr lang="es-MX" dirty="0"/>
              <a:t> por cobro de arrendamientos, aumento de 59</a:t>
            </a:r>
            <a:r>
              <a:rPr lang="es-MX" dirty="0">
                <a:solidFill>
                  <a:srgbClr val="FF0000"/>
                </a:solidFill>
              </a:rPr>
              <a:t> </a:t>
            </a:r>
            <a:r>
              <a:rPr lang="es-MX" dirty="0"/>
              <a:t>millones en Adeudos de Dependencias por aportaciones y retenciones, y el incremento de 77 millones en Préstamos a Corto Plazo por ser superior el otorgamiento de nuevos préstamos a su recuperación. </a:t>
            </a:r>
          </a:p>
          <a:p>
            <a:pPr lvl="0"/>
            <a:endParaRPr lang="es-MX" sz="800" b="1" dirty="0"/>
          </a:p>
          <a:p>
            <a:pPr lvl="0"/>
            <a:r>
              <a:rPr lang="es-MX" b="1" dirty="0"/>
              <a:t>Inversiones Financieras a Largo Plazo</a:t>
            </a:r>
            <a:endParaRPr lang="es-MX" dirty="0"/>
          </a:p>
          <a:p>
            <a:r>
              <a:rPr lang="es-MX" dirty="0"/>
              <a:t>Incremento de 690</a:t>
            </a:r>
            <a:r>
              <a:rPr lang="es-MX" dirty="0">
                <a:solidFill>
                  <a:srgbClr val="FF0000"/>
                </a:solidFill>
              </a:rPr>
              <a:t> </a:t>
            </a:r>
            <a:r>
              <a:rPr lang="es-MX" dirty="0"/>
              <a:t>millones, registrando cargos por 1,002 millones y abonos por 312 millones, aprovechando cambios en condiciones de mercado.</a:t>
            </a:r>
          </a:p>
          <a:p>
            <a:pPr lvl="0"/>
            <a:endParaRPr lang="es-MX" sz="800" b="1" dirty="0"/>
          </a:p>
          <a:p>
            <a:pPr lvl="0"/>
            <a:r>
              <a:rPr lang="es-MX" b="1" dirty="0"/>
              <a:t>Derechos a recibir Efectivo o Equivalentes a Largo Plazo</a:t>
            </a:r>
            <a:endParaRPr lang="es-MX" dirty="0"/>
          </a:p>
          <a:p>
            <a:r>
              <a:rPr lang="es-MX" dirty="0"/>
              <a:t>Disminución del Saldo de Cartera de Préstamos Hipotecarios por </a:t>
            </a:r>
            <a:r>
              <a:rPr lang="es-MX" dirty="0">
                <a:solidFill>
                  <a:srgbClr val="FF0000"/>
                </a:solidFill>
              </a:rPr>
              <a:t>41 millones</a:t>
            </a:r>
            <a:r>
              <a:rPr lang="es-MX" dirty="0"/>
              <a:t>, (registrando cargos por 46 millones y abonos por 87 millones), disminución en Préstamos de Liquidez a Mediano Plazo por </a:t>
            </a:r>
            <a:r>
              <a:rPr lang="es-MX" dirty="0">
                <a:solidFill>
                  <a:srgbClr val="FF0000"/>
                </a:solidFill>
              </a:rPr>
              <a:t>6 millones</a:t>
            </a:r>
            <a:r>
              <a:rPr lang="es-MX" dirty="0"/>
              <a:t>, (con cargos por 104 millones y abonos por 110 millones), y un amento en Préstamos a Mediano Plazo  de 1 millón, (con cargos de 14 millones y abonos de 13 millones).</a:t>
            </a:r>
          </a:p>
          <a:p>
            <a:endParaRPr lang="es-MX" dirty="0"/>
          </a:p>
          <a:p>
            <a:endParaRPr lang="es-MX" dirty="0"/>
          </a:p>
        </p:txBody>
      </p:sp>
      <p:sp>
        <p:nvSpPr>
          <p:cNvPr id="7" name="CuadroTexto 6">
            <a:extLst>
              <a:ext uri="{FF2B5EF4-FFF2-40B4-BE49-F238E27FC236}">
                <a16:creationId xmlns:a16="http://schemas.microsoft.com/office/drawing/2014/main" id="{B6CF24AC-D7C5-4D2E-8978-0089861E4345}"/>
              </a:ext>
            </a:extLst>
          </p:cNvPr>
          <p:cNvSpPr txBox="1"/>
          <p:nvPr/>
        </p:nvSpPr>
        <p:spPr>
          <a:xfrm>
            <a:off x="247650" y="725213"/>
            <a:ext cx="1881962" cy="369332"/>
          </a:xfrm>
          <a:prstGeom prst="rect">
            <a:avLst/>
          </a:prstGeom>
          <a:noFill/>
        </p:spPr>
        <p:txBody>
          <a:bodyPr wrap="square" rtlCol="0">
            <a:spAutoFit/>
          </a:bodyPr>
          <a:lstStyle/>
          <a:p>
            <a:r>
              <a:rPr lang="es-MX" b="1" dirty="0">
                <a:solidFill>
                  <a:schemeClr val="accent1">
                    <a:lumMod val="50000"/>
                  </a:schemeClr>
                </a:solidFill>
              </a:rPr>
              <a:t>ACTIVO</a:t>
            </a:r>
          </a:p>
        </p:txBody>
      </p:sp>
    </p:spTree>
    <p:extLst>
      <p:ext uri="{BB962C8B-B14F-4D97-AF65-F5344CB8AC3E}">
        <p14:creationId xmlns:p14="http://schemas.microsoft.com/office/powerpoint/2010/main" val="12554837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25471F0A-1A75-488C-9B5A-86957C842ED7}"/>
              </a:ext>
            </a:extLst>
          </p:cNvPr>
          <p:cNvSpPr>
            <a:spLocks noGrp="1"/>
          </p:cNvSpPr>
          <p:nvPr>
            <p:ph type="sldNum" sz="quarter" idx="4"/>
          </p:nvPr>
        </p:nvSpPr>
        <p:spPr/>
        <p:txBody>
          <a:bodyPr/>
          <a:lstStyle/>
          <a:p>
            <a:fld id="{08DCC1CA-BC64-9342-9FC6-0A703FD15379}" type="slidenum">
              <a:rPr lang="en-US" smtClean="0"/>
              <a:pPr/>
              <a:t>14</a:t>
            </a:fld>
            <a:endParaRPr lang="en-US" dirty="0"/>
          </a:p>
        </p:txBody>
      </p:sp>
      <p:sp>
        <p:nvSpPr>
          <p:cNvPr id="4" name="Título 3">
            <a:extLst>
              <a:ext uri="{FF2B5EF4-FFF2-40B4-BE49-F238E27FC236}">
                <a16:creationId xmlns:a16="http://schemas.microsoft.com/office/drawing/2014/main" id="{6C3A6D3A-BAA1-43D5-923B-554B7C6C2DCE}"/>
              </a:ext>
            </a:extLst>
          </p:cNvPr>
          <p:cNvSpPr>
            <a:spLocks noGrp="1"/>
          </p:cNvSpPr>
          <p:nvPr>
            <p:ph type="title"/>
          </p:nvPr>
        </p:nvSpPr>
        <p:spPr>
          <a:xfrm>
            <a:off x="1697366" y="41763"/>
            <a:ext cx="6742300" cy="489346"/>
          </a:xfrm>
        </p:spPr>
        <p:txBody>
          <a:bodyPr/>
          <a:lstStyle/>
          <a:p>
            <a:pPr algn="ctr"/>
            <a:r>
              <a:rPr lang="es-MX" sz="2200" dirty="0"/>
              <a:t>Estado de Situación Financiera</a:t>
            </a:r>
            <a:br>
              <a:rPr lang="es-MX" sz="2200" dirty="0"/>
            </a:br>
            <a:r>
              <a:rPr lang="es-MX" sz="2200" dirty="0"/>
              <a:t>Comparativo a abril 2021</a:t>
            </a:r>
          </a:p>
        </p:txBody>
      </p:sp>
      <p:sp>
        <p:nvSpPr>
          <p:cNvPr id="5" name="Marcador de pie de página 4">
            <a:extLst>
              <a:ext uri="{FF2B5EF4-FFF2-40B4-BE49-F238E27FC236}">
                <a16:creationId xmlns:a16="http://schemas.microsoft.com/office/drawing/2014/main" id="{2B4A1634-DBD1-490F-B16B-F89018515DD7}"/>
              </a:ext>
            </a:extLst>
          </p:cNvPr>
          <p:cNvSpPr>
            <a:spLocks noGrp="1"/>
          </p:cNvSpPr>
          <p:nvPr>
            <p:ph type="ftr" sz="quarter" idx="3"/>
          </p:nvPr>
        </p:nvSpPr>
        <p:spPr/>
        <p:txBody>
          <a:bodyPr/>
          <a:lstStyle/>
          <a:p>
            <a:r>
              <a:rPr lang="es-MX" dirty="0"/>
              <a:t>Sesión Ordinaria 05/2021 del 27 de mayo de 2021</a:t>
            </a:r>
          </a:p>
        </p:txBody>
      </p:sp>
      <p:pic>
        <p:nvPicPr>
          <p:cNvPr id="6" name="Imagen 5">
            <a:extLst>
              <a:ext uri="{FF2B5EF4-FFF2-40B4-BE49-F238E27FC236}">
                <a16:creationId xmlns:a16="http://schemas.microsoft.com/office/drawing/2014/main" id="{0E656289-A0B4-40FA-8CFC-65F7F10068F7}"/>
              </a:ext>
            </a:extLst>
          </p:cNvPr>
          <p:cNvPicPr>
            <a:picLocks noChangeAspect="1"/>
          </p:cNvPicPr>
          <p:nvPr/>
        </p:nvPicPr>
        <p:blipFill rotWithShape="1">
          <a:blip r:embed="rId2"/>
          <a:srcRect t="6500"/>
          <a:stretch/>
        </p:blipFill>
        <p:spPr>
          <a:xfrm>
            <a:off x="593677" y="767340"/>
            <a:ext cx="7956645" cy="5443638"/>
          </a:xfrm>
          <a:prstGeom prst="rect">
            <a:avLst/>
          </a:prstGeom>
        </p:spPr>
      </p:pic>
    </p:spTree>
    <p:extLst>
      <p:ext uri="{BB962C8B-B14F-4D97-AF65-F5344CB8AC3E}">
        <p14:creationId xmlns:p14="http://schemas.microsoft.com/office/powerpoint/2010/main" val="24208969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77952EE0-CDDF-4793-B7DF-7BF320262918}"/>
              </a:ext>
            </a:extLst>
          </p:cNvPr>
          <p:cNvSpPr>
            <a:spLocks noGrp="1"/>
          </p:cNvSpPr>
          <p:nvPr>
            <p:ph type="body" sz="quarter" idx="15"/>
          </p:nvPr>
        </p:nvSpPr>
        <p:spPr>
          <a:xfrm>
            <a:off x="167116" y="868547"/>
            <a:ext cx="8809768" cy="5102087"/>
          </a:xfrm>
        </p:spPr>
        <p:txBody>
          <a:bodyPr>
            <a:noAutofit/>
          </a:bodyPr>
          <a:lstStyle/>
          <a:p>
            <a:pPr lvl="0"/>
            <a:r>
              <a:rPr lang="es-MX" sz="1600" b="1" dirty="0">
                <a:solidFill>
                  <a:schemeClr val="accent1">
                    <a:lumMod val="50000"/>
                  </a:schemeClr>
                </a:solidFill>
              </a:rPr>
              <a:t>PASIVO Y PATRIMONIO</a:t>
            </a:r>
          </a:p>
          <a:p>
            <a:pPr lvl="0"/>
            <a:r>
              <a:rPr lang="es-MX" sz="1600" b="1" dirty="0"/>
              <a:t>Cuentas por pagar a Corto Plazo</a:t>
            </a:r>
            <a:endParaRPr lang="es-MX" sz="1600" dirty="0"/>
          </a:p>
          <a:p>
            <a:r>
              <a:rPr lang="es-MX" sz="1600" dirty="0"/>
              <a:t>Aumento por 11</a:t>
            </a:r>
            <a:r>
              <a:rPr lang="es-MX" sz="1600" dirty="0">
                <a:solidFill>
                  <a:srgbClr val="FF0000"/>
                </a:solidFill>
              </a:rPr>
              <a:t> </a:t>
            </a:r>
            <a:r>
              <a:rPr lang="es-MX" sz="1600" dirty="0"/>
              <a:t>millones</a:t>
            </a:r>
            <a:r>
              <a:rPr lang="es-MX" sz="1600" dirty="0">
                <a:solidFill>
                  <a:srgbClr val="FF0000"/>
                </a:solidFill>
              </a:rPr>
              <a:t> </a:t>
            </a:r>
            <a:r>
              <a:rPr lang="es-MX" sz="1600" dirty="0"/>
              <a:t>en préstamos pendientes de pago al fin del periodo (con registros de cargos de 994 millones y abonos por 1,005 millones), disminución de </a:t>
            </a:r>
            <a:r>
              <a:rPr lang="es-MX" sz="1600" dirty="0">
                <a:solidFill>
                  <a:srgbClr val="FF0000"/>
                </a:solidFill>
              </a:rPr>
              <a:t>2 millones</a:t>
            </a:r>
            <a:r>
              <a:rPr lang="es-MX" sz="1600" dirty="0"/>
              <a:t> en retenciones de ISR por pagar, y disminución de </a:t>
            </a:r>
            <a:r>
              <a:rPr lang="es-MX" sz="1600" dirty="0">
                <a:solidFill>
                  <a:srgbClr val="FF0000"/>
                </a:solidFill>
              </a:rPr>
              <a:t>2 millones</a:t>
            </a:r>
            <a:r>
              <a:rPr lang="es-MX" sz="1600" dirty="0"/>
              <a:t> en proveedores (con cargos de 49 millones  y abonos de 47 millones).</a:t>
            </a:r>
          </a:p>
          <a:p>
            <a:r>
              <a:rPr lang="es-MX" sz="1600" b="1" dirty="0"/>
              <a:t>Otros Pasivos a Corto Plazo</a:t>
            </a:r>
            <a:endParaRPr lang="es-MX" sz="1600" dirty="0"/>
          </a:p>
          <a:p>
            <a:r>
              <a:rPr lang="es-MX" sz="1600" dirty="0"/>
              <a:t>Aumento de 12</a:t>
            </a:r>
            <a:r>
              <a:rPr lang="es-MX" sz="1600" dirty="0">
                <a:solidFill>
                  <a:srgbClr val="FF0000"/>
                </a:solidFill>
              </a:rPr>
              <a:t> </a:t>
            </a:r>
            <a:r>
              <a:rPr lang="es-MX" sz="1600" dirty="0"/>
              <a:t>millones por Depósitos Bancarios no identificados en su momento y movimientos derivados de Conciliaciones Bancarias, mostrando registros de cargo por 624 millones y abonos por 636 millones.</a:t>
            </a:r>
            <a:r>
              <a:rPr lang="es-MX" sz="1600" b="1" u="sng" dirty="0"/>
              <a:t> </a:t>
            </a:r>
            <a:endParaRPr lang="es-MX" sz="1600" dirty="0"/>
          </a:p>
          <a:p>
            <a:pPr lvl="0"/>
            <a:r>
              <a:rPr lang="es-MX" sz="1600" b="1" dirty="0"/>
              <a:t>Aportaciones</a:t>
            </a:r>
            <a:endParaRPr lang="es-MX" sz="1600" dirty="0"/>
          </a:p>
          <a:p>
            <a:r>
              <a:rPr lang="es-MX" sz="1600" dirty="0"/>
              <a:t>Incremento neto en las aportaciones de afiliados por 210 millones, y un incremento de 59 millones de la aportación Patronal en Vivienda. </a:t>
            </a:r>
          </a:p>
          <a:p>
            <a:pPr lvl="0"/>
            <a:r>
              <a:rPr lang="es-MX" sz="1600" b="1" dirty="0"/>
              <a:t>Resultados del Ejercicio</a:t>
            </a:r>
            <a:endParaRPr lang="es-MX" sz="1600" dirty="0"/>
          </a:p>
          <a:p>
            <a:r>
              <a:rPr lang="es-MX" sz="1600" dirty="0"/>
              <a:t>Reconocimiento del efecto en ingresos y egresos del periodo, destacando el dato del Pago de la nómina de pensionados registrada en resultados del periodo por 695 millones.</a:t>
            </a:r>
          </a:p>
          <a:p>
            <a:pPr lvl="0"/>
            <a:r>
              <a:rPr lang="es-MX" sz="1600" b="1" dirty="0"/>
              <a:t>Resultados de Ejercicios Anteriores</a:t>
            </a:r>
            <a:endParaRPr lang="es-MX" sz="1600" dirty="0"/>
          </a:p>
          <a:p>
            <a:r>
              <a:rPr lang="es-MX" sz="1600" dirty="0"/>
              <a:t>Incremento en la Cuenta por el traspaso de las aportaciones de los afiliados al obtener su pensión.</a:t>
            </a:r>
          </a:p>
          <a:p>
            <a:pPr lvl="0"/>
            <a:endParaRPr lang="es-MX" sz="1600" b="1" dirty="0">
              <a:solidFill>
                <a:schemeClr val="accent1">
                  <a:lumMod val="50000"/>
                </a:schemeClr>
              </a:solidFill>
            </a:endParaRPr>
          </a:p>
        </p:txBody>
      </p:sp>
      <p:sp>
        <p:nvSpPr>
          <p:cNvPr id="3" name="Marcador de número de diapositiva 2">
            <a:extLst>
              <a:ext uri="{FF2B5EF4-FFF2-40B4-BE49-F238E27FC236}">
                <a16:creationId xmlns:a16="http://schemas.microsoft.com/office/drawing/2014/main" id="{206140AF-0B0C-493F-9AD6-8C81B35FA2B8}"/>
              </a:ext>
            </a:extLst>
          </p:cNvPr>
          <p:cNvSpPr>
            <a:spLocks noGrp="1"/>
          </p:cNvSpPr>
          <p:nvPr>
            <p:ph type="sldNum" sz="quarter" idx="4"/>
          </p:nvPr>
        </p:nvSpPr>
        <p:spPr/>
        <p:txBody>
          <a:bodyPr/>
          <a:lstStyle/>
          <a:p>
            <a:fld id="{08DCC1CA-BC64-9342-9FC6-0A703FD15379}" type="slidenum">
              <a:rPr lang="en-US" smtClean="0"/>
              <a:pPr/>
              <a:t>15</a:t>
            </a:fld>
            <a:endParaRPr lang="en-US" dirty="0"/>
          </a:p>
        </p:txBody>
      </p:sp>
      <p:sp>
        <p:nvSpPr>
          <p:cNvPr id="4" name="Título 3">
            <a:extLst>
              <a:ext uri="{FF2B5EF4-FFF2-40B4-BE49-F238E27FC236}">
                <a16:creationId xmlns:a16="http://schemas.microsoft.com/office/drawing/2014/main" id="{0AFA6BB2-F155-4AA7-A773-E8F97EE2E38D}"/>
              </a:ext>
            </a:extLst>
          </p:cNvPr>
          <p:cNvSpPr>
            <a:spLocks noGrp="1"/>
          </p:cNvSpPr>
          <p:nvPr>
            <p:ph type="title"/>
          </p:nvPr>
        </p:nvSpPr>
        <p:spPr>
          <a:xfrm>
            <a:off x="1697366" y="22713"/>
            <a:ext cx="6742300" cy="489346"/>
          </a:xfrm>
        </p:spPr>
        <p:txBody>
          <a:bodyPr/>
          <a:lstStyle/>
          <a:p>
            <a:pPr algn="ctr"/>
            <a:r>
              <a:rPr lang="es-MX" sz="2000" dirty="0"/>
              <a:t>Comentarios a los Estados Financieros </a:t>
            </a:r>
            <a:br>
              <a:rPr lang="es-MX" sz="2000" dirty="0"/>
            </a:br>
            <a:r>
              <a:rPr lang="es-MX" sz="2000" dirty="0"/>
              <a:t>abril 2021</a:t>
            </a:r>
          </a:p>
        </p:txBody>
      </p:sp>
      <p:sp>
        <p:nvSpPr>
          <p:cNvPr id="5" name="Marcador de pie de página 4">
            <a:extLst>
              <a:ext uri="{FF2B5EF4-FFF2-40B4-BE49-F238E27FC236}">
                <a16:creationId xmlns:a16="http://schemas.microsoft.com/office/drawing/2014/main" id="{792E7E55-D324-4AB1-A988-D7D1A1EEEBEA}"/>
              </a:ext>
            </a:extLst>
          </p:cNvPr>
          <p:cNvSpPr>
            <a:spLocks noGrp="1"/>
          </p:cNvSpPr>
          <p:nvPr>
            <p:ph type="ftr" sz="quarter" idx="3"/>
          </p:nvPr>
        </p:nvSpPr>
        <p:spPr/>
        <p:txBody>
          <a:bodyPr/>
          <a:lstStyle/>
          <a:p>
            <a:r>
              <a:rPr lang="es-MX" dirty="0"/>
              <a:t>Sesión Ordinaria 05/2021 del 27 de mayo de 2021</a:t>
            </a:r>
          </a:p>
        </p:txBody>
      </p:sp>
    </p:spTree>
    <p:extLst>
      <p:ext uri="{BB962C8B-B14F-4D97-AF65-F5344CB8AC3E}">
        <p14:creationId xmlns:p14="http://schemas.microsoft.com/office/powerpoint/2010/main" val="16069836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5CB1A568-B38C-4C43-A647-08E6709B1A53}"/>
              </a:ext>
            </a:extLst>
          </p:cNvPr>
          <p:cNvSpPr>
            <a:spLocks noGrp="1"/>
          </p:cNvSpPr>
          <p:nvPr>
            <p:ph type="sldNum" sz="quarter" idx="4"/>
          </p:nvPr>
        </p:nvSpPr>
        <p:spPr/>
        <p:txBody>
          <a:bodyPr/>
          <a:lstStyle/>
          <a:p>
            <a:fld id="{08DCC1CA-BC64-9342-9FC6-0A703FD15379}" type="slidenum">
              <a:rPr lang="en-US" smtClean="0"/>
              <a:pPr/>
              <a:t>16</a:t>
            </a:fld>
            <a:endParaRPr lang="en-US" dirty="0"/>
          </a:p>
        </p:txBody>
      </p:sp>
      <p:sp>
        <p:nvSpPr>
          <p:cNvPr id="4" name="Título 3">
            <a:extLst>
              <a:ext uri="{FF2B5EF4-FFF2-40B4-BE49-F238E27FC236}">
                <a16:creationId xmlns:a16="http://schemas.microsoft.com/office/drawing/2014/main" id="{AF91522B-BE25-4A0C-B94B-F7A89D0EDA88}"/>
              </a:ext>
            </a:extLst>
          </p:cNvPr>
          <p:cNvSpPr>
            <a:spLocks noGrp="1"/>
          </p:cNvSpPr>
          <p:nvPr>
            <p:ph type="title"/>
          </p:nvPr>
        </p:nvSpPr>
        <p:spPr>
          <a:xfrm>
            <a:off x="1790131" y="45665"/>
            <a:ext cx="6742300" cy="489346"/>
          </a:xfrm>
        </p:spPr>
        <p:txBody>
          <a:bodyPr/>
          <a:lstStyle/>
          <a:p>
            <a:pPr algn="ctr"/>
            <a:r>
              <a:rPr lang="es-MX" sz="2000" dirty="0"/>
              <a:t>Estado de Actividades </a:t>
            </a:r>
            <a:br>
              <a:rPr lang="es-MX" sz="2000" dirty="0"/>
            </a:br>
            <a:r>
              <a:rPr lang="es-MX" sz="2000" dirty="0"/>
              <a:t>Comparativo a abril 2021</a:t>
            </a:r>
          </a:p>
        </p:txBody>
      </p:sp>
      <p:sp>
        <p:nvSpPr>
          <p:cNvPr id="5" name="Marcador de pie de página 4">
            <a:extLst>
              <a:ext uri="{FF2B5EF4-FFF2-40B4-BE49-F238E27FC236}">
                <a16:creationId xmlns:a16="http://schemas.microsoft.com/office/drawing/2014/main" id="{1A4138CE-8E8D-4C99-8530-51CE27B64C48}"/>
              </a:ext>
            </a:extLst>
          </p:cNvPr>
          <p:cNvSpPr>
            <a:spLocks noGrp="1"/>
          </p:cNvSpPr>
          <p:nvPr>
            <p:ph type="ftr" sz="quarter" idx="3"/>
          </p:nvPr>
        </p:nvSpPr>
        <p:spPr/>
        <p:txBody>
          <a:bodyPr/>
          <a:lstStyle/>
          <a:p>
            <a:r>
              <a:rPr lang="es-MX" dirty="0"/>
              <a:t>Sesión Ordinaria 05/2021 del 27 de mayo de 2021</a:t>
            </a:r>
          </a:p>
        </p:txBody>
      </p:sp>
      <p:pic>
        <p:nvPicPr>
          <p:cNvPr id="9" name="Imagen 8">
            <a:extLst>
              <a:ext uri="{FF2B5EF4-FFF2-40B4-BE49-F238E27FC236}">
                <a16:creationId xmlns:a16="http://schemas.microsoft.com/office/drawing/2014/main" id="{B6784ABE-4720-417C-BC2E-07A93C66C8BD}"/>
              </a:ext>
            </a:extLst>
          </p:cNvPr>
          <p:cNvPicPr>
            <a:picLocks noChangeAspect="1"/>
          </p:cNvPicPr>
          <p:nvPr/>
        </p:nvPicPr>
        <p:blipFill rotWithShape="1">
          <a:blip r:embed="rId2"/>
          <a:srcRect t="9022"/>
          <a:stretch/>
        </p:blipFill>
        <p:spPr>
          <a:xfrm>
            <a:off x="582912" y="743658"/>
            <a:ext cx="7978173" cy="5346769"/>
          </a:xfrm>
          <a:prstGeom prst="rect">
            <a:avLst/>
          </a:prstGeom>
        </p:spPr>
      </p:pic>
    </p:spTree>
    <p:extLst>
      <p:ext uri="{BB962C8B-B14F-4D97-AF65-F5344CB8AC3E}">
        <p14:creationId xmlns:p14="http://schemas.microsoft.com/office/powerpoint/2010/main" val="13200490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275412-BA7F-40C8-8B48-8C239E9CAAA4}"/>
              </a:ext>
            </a:extLst>
          </p:cNvPr>
          <p:cNvSpPr>
            <a:spLocks noGrp="1"/>
          </p:cNvSpPr>
          <p:nvPr>
            <p:ph type="title"/>
          </p:nvPr>
        </p:nvSpPr>
        <p:spPr>
          <a:xfrm>
            <a:off x="1714500" y="40316"/>
            <a:ext cx="6800850" cy="514350"/>
          </a:xfrm>
        </p:spPr>
        <p:txBody>
          <a:bodyPr/>
          <a:lstStyle/>
          <a:p>
            <a:pPr algn="ctr"/>
            <a:r>
              <a:rPr lang="es-MX" sz="2000" dirty="0"/>
              <a:t>Estado de Actividades </a:t>
            </a:r>
            <a:br>
              <a:rPr lang="es-MX" sz="2000" dirty="0"/>
            </a:br>
            <a:r>
              <a:rPr lang="es-MX" sz="2000" dirty="0"/>
              <a:t>Comparativo a abril 2021</a:t>
            </a:r>
          </a:p>
        </p:txBody>
      </p:sp>
      <p:sp>
        <p:nvSpPr>
          <p:cNvPr id="4" name="Marcador de pie de página 3">
            <a:extLst>
              <a:ext uri="{FF2B5EF4-FFF2-40B4-BE49-F238E27FC236}">
                <a16:creationId xmlns:a16="http://schemas.microsoft.com/office/drawing/2014/main" id="{E45DE4E7-87A7-47E8-9B68-F42866361FD4}"/>
              </a:ext>
            </a:extLst>
          </p:cNvPr>
          <p:cNvSpPr>
            <a:spLocks noGrp="1"/>
          </p:cNvSpPr>
          <p:nvPr>
            <p:ph type="ftr" sz="quarter" idx="11"/>
          </p:nvPr>
        </p:nvSpPr>
        <p:spPr>
          <a:xfrm>
            <a:off x="2920448" y="6455878"/>
            <a:ext cx="3303104" cy="365125"/>
          </a:xfrm>
        </p:spPr>
        <p:txBody>
          <a:bodyPr/>
          <a:lstStyle/>
          <a:p>
            <a:r>
              <a:rPr lang="es-MX" dirty="0"/>
              <a:t>Sesión Ordinaria 05/2021 del 27 de mayo de 2021</a:t>
            </a:r>
          </a:p>
        </p:txBody>
      </p:sp>
      <p:sp>
        <p:nvSpPr>
          <p:cNvPr id="5" name="Marcador de número de diapositiva 4">
            <a:extLst>
              <a:ext uri="{FF2B5EF4-FFF2-40B4-BE49-F238E27FC236}">
                <a16:creationId xmlns:a16="http://schemas.microsoft.com/office/drawing/2014/main" id="{E3BD9683-E004-4842-9C86-AAB715B9BDA9}"/>
              </a:ext>
            </a:extLst>
          </p:cNvPr>
          <p:cNvSpPr>
            <a:spLocks noGrp="1"/>
          </p:cNvSpPr>
          <p:nvPr>
            <p:ph type="sldNum" sz="quarter" idx="12"/>
          </p:nvPr>
        </p:nvSpPr>
        <p:spPr>
          <a:xfrm>
            <a:off x="7010400" y="6455879"/>
            <a:ext cx="2133600" cy="365125"/>
          </a:xfrm>
        </p:spPr>
        <p:txBody>
          <a:bodyPr/>
          <a:lstStyle/>
          <a:p>
            <a:fld id="{CF5E58AE-96D2-45FC-96FE-2B21174429C3}" type="slidenum">
              <a:rPr lang="es-MX" smtClean="0"/>
              <a:t>17</a:t>
            </a:fld>
            <a:endParaRPr lang="es-MX" dirty="0"/>
          </a:p>
        </p:txBody>
      </p:sp>
      <p:sp>
        <p:nvSpPr>
          <p:cNvPr id="6" name="Marcador de texto 1">
            <a:extLst>
              <a:ext uri="{FF2B5EF4-FFF2-40B4-BE49-F238E27FC236}">
                <a16:creationId xmlns:a16="http://schemas.microsoft.com/office/drawing/2014/main" id="{619477F8-011C-4E7A-A0F1-A931D4C42218}"/>
              </a:ext>
            </a:extLst>
          </p:cNvPr>
          <p:cNvSpPr>
            <a:spLocks noGrp="1"/>
          </p:cNvSpPr>
          <p:nvPr>
            <p:ph idx="1"/>
          </p:nvPr>
        </p:nvSpPr>
        <p:spPr>
          <a:xfrm>
            <a:off x="285750" y="800100"/>
            <a:ext cx="8401050" cy="4525963"/>
          </a:xfrm>
        </p:spPr>
        <p:txBody>
          <a:bodyPr>
            <a:noAutofit/>
          </a:bodyPr>
          <a:lstStyle/>
          <a:p>
            <a:pPr marL="0" lvl="0" indent="0">
              <a:buNone/>
            </a:pPr>
            <a:r>
              <a:rPr lang="es-MX" sz="1600" b="1" dirty="0">
                <a:solidFill>
                  <a:schemeClr val="accent1">
                    <a:lumMod val="50000"/>
                  </a:schemeClr>
                </a:solidFill>
              </a:rPr>
              <a:t>Estado de Actividades</a:t>
            </a:r>
          </a:p>
          <a:p>
            <a:pPr marL="0" lvl="0" indent="0">
              <a:buNone/>
            </a:pPr>
            <a:r>
              <a:rPr lang="es-MX" sz="1600" b="1" dirty="0"/>
              <a:t>Productos de Tipo Corriente</a:t>
            </a:r>
            <a:endParaRPr lang="es-MX" sz="1600" dirty="0"/>
          </a:p>
          <a:p>
            <a:r>
              <a:rPr lang="es-MX" sz="1600" dirty="0"/>
              <a:t>Aumento principalmente en el rubro de Ingresos por arrendamientos de 8 millones.</a:t>
            </a:r>
          </a:p>
          <a:p>
            <a:pPr marL="0" indent="0">
              <a:buNone/>
            </a:pPr>
            <a:r>
              <a:rPr lang="es-MX" sz="1600" b="1" dirty="0"/>
              <a:t>Aprovechamientos de Tipo Corriente</a:t>
            </a:r>
          </a:p>
          <a:p>
            <a:r>
              <a:rPr lang="es-MX" sz="1600" dirty="0"/>
              <a:t>Actualización de 3 millones por recepción de la devolución de saldo a favor de IVA.</a:t>
            </a:r>
            <a:endParaRPr lang="es-MX" sz="1600" b="1" dirty="0"/>
          </a:p>
          <a:p>
            <a:pPr marL="0" indent="0">
              <a:buNone/>
            </a:pPr>
            <a:r>
              <a:rPr lang="es-MX" sz="1600" b="1" dirty="0"/>
              <a:t>Otros Ingresos y Beneficios Varios</a:t>
            </a:r>
          </a:p>
          <a:p>
            <a:pPr lvl="0"/>
            <a:r>
              <a:rPr lang="es-MX" sz="1600" dirty="0"/>
              <a:t>Incremento de 57 millones por registro de plusvalía en el periodo .</a:t>
            </a:r>
          </a:p>
          <a:p>
            <a:pPr marL="0" lvl="0" indent="0">
              <a:buNone/>
            </a:pPr>
            <a:r>
              <a:rPr lang="es-MX" sz="1600" b="1" dirty="0"/>
              <a:t>Materiales y Suministros</a:t>
            </a:r>
            <a:endParaRPr lang="es-MX" sz="1600" dirty="0"/>
          </a:p>
          <a:p>
            <a:r>
              <a:rPr lang="es-MX" sz="1600" dirty="0"/>
              <a:t>Incremento del rubro de Productos químicos, farmacéuticos y laboratorio por 4 millones.</a:t>
            </a:r>
            <a:endParaRPr lang="es-MX" sz="1600" b="1" dirty="0"/>
          </a:p>
          <a:p>
            <a:pPr marL="0" indent="0">
              <a:buNone/>
            </a:pPr>
            <a:r>
              <a:rPr lang="es-MX" sz="1600" b="1" dirty="0"/>
              <a:t>Servicios Generales</a:t>
            </a:r>
            <a:endParaRPr lang="es-MX" sz="1600" dirty="0"/>
          </a:p>
          <a:p>
            <a:r>
              <a:rPr lang="es-MX" sz="1600" dirty="0"/>
              <a:t>Aumento en el rubro de Otros servicios generales (Servicios Subrogados) por 22 millones y registro de 4 millones en mantenimiento de equipo de computo.</a:t>
            </a:r>
          </a:p>
          <a:p>
            <a:pPr marL="0" lvl="0" indent="0">
              <a:buNone/>
            </a:pPr>
            <a:r>
              <a:rPr lang="es-MX" sz="1600" b="1" dirty="0"/>
              <a:t>Otros Gastos </a:t>
            </a:r>
            <a:endParaRPr lang="es-MX" sz="1600" dirty="0"/>
          </a:p>
          <a:p>
            <a:r>
              <a:rPr lang="es-MX" sz="1600" dirty="0"/>
              <a:t>Incremento principalmente por el registro contable del Diferencial cambiario negativo de 36 millones y el pago del IMSS de los jubilados por 10 millones.</a:t>
            </a:r>
          </a:p>
          <a:p>
            <a:pPr marL="0" lvl="0" indent="0">
              <a:buNone/>
            </a:pPr>
            <a:endParaRPr lang="es-MX" sz="1600" b="1" dirty="0">
              <a:solidFill>
                <a:schemeClr val="accent1">
                  <a:lumMod val="50000"/>
                </a:schemeClr>
              </a:solidFill>
            </a:endParaRPr>
          </a:p>
        </p:txBody>
      </p:sp>
      <p:sp>
        <p:nvSpPr>
          <p:cNvPr id="7" name="6 CuadroTexto">
            <a:extLst>
              <a:ext uri="{FF2B5EF4-FFF2-40B4-BE49-F238E27FC236}">
                <a16:creationId xmlns:a16="http://schemas.microsoft.com/office/drawing/2014/main" id="{207351E8-743B-4160-BA5C-FC0433B21855}"/>
              </a:ext>
            </a:extLst>
          </p:cNvPr>
          <p:cNvSpPr txBox="1"/>
          <p:nvPr/>
        </p:nvSpPr>
        <p:spPr>
          <a:xfrm>
            <a:off x="101114" y="6138675"/>
            <a:ext cx="8770321" cy="461665"/>
          </a:xfrm>
          <a:prstGeom prst="rect">
            <a:avLst/>
          </a:prstGeom>
          <a:noFill/>
        </p:spPr>
        <p:txBody>
          <a:bodyPr wrap="square" rtlCol="0">
            <a:spAutoFit/>
          </a:bodyPr>
          <a:lstStyle/>
          <a:p>
            <a:pPr marL="285750" indent="-285750" algn="just">
              <a:buFont typeface="Wingdings" panose="05000000000000000000" pitchFamily="2" charset="2"/>
              <a:buChar char="ü"/>
            </a:pPr>
            <a:r>
              <a:rPr lang="es-MX" sz="1200" dirty="0">
                <a:solidFill>
                  <a:schemeClr val="tx1">
                    <a:lumMod val="85000"/>
                    <a:lumOff val="15000"/>
                  </a:schemeClr>
                </a:solidFill>
                <a:cs typeface="Arial" pitchFamily="34" charset="0"/>
              </a:rPr>
              <a:t>Con fundamento en el Artículo 153, Fracción IX, de la Ley del Instituto de Pensiones del Estado de Jalisco, se pone a la consideración del Consejo Directivo la </a:t>
            </a:r>
            <a:r>
              <a:rPr lang="es-MX" sz="1200" i="1" dirty="0">
                <a:solidFill>
                  <a:schemeClr val="tx1">
                    <a:lumMod val="85000"/>
                    <a:lumOff val="15000"/>
                  </a:schemeClr>
                </a:solidFill>
                <a:cs typeface="Arial" pitchFamily="34" charset="0"/>
              </a:rPr>
              <a:t>aprobación como presentados de los Estados Financieros.</a:t>
            </a:r>
          </a:p>
        </p:txBody>
      </p:sp>
    </p:spTree>
    <p:extLst>
      <p:ext uri="{BB962C8B-B14F-4D97-AF65-F5344CB8AC3E}">
        <p14:creationId xmlns:p14="http://schemas.microsoft.com/office/powerpoint/2010/main" val="1126271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a:extLst>
              <a:ext uri="{FF2B5EF4-FFF2-40B4-BE49-F238E27FC236}">
                <a16:creationId xmlns:a16="http://schemas.microsoft.com/office/drawing/2014/main" id="{08967D0E-AAF8-4297-BCF4-158EAEB3CDE7}"/>
              </a:ext>
            </a:extLst>
          </p:cNvPr>
          <p:cNvSpPr>
            <a:spLocks noGrp="1"/>
          </p:cNvSpPr>
          <p:nvPr>
            <p:ph type="sldNum" sz="quarter" idx="4"/>
          </p:nvPr>
        </p:nvSpPr>
        <p:spPr/>
        <p:txBody>
          <a:bodyPr/>
          <a:lstStyle/>
          <a:p>
            <a:fld id="{CF5E58AE-96D2-45FC-96FE-2B21174429C3}" type="slidenum">
              <a:rPr lang="es-MX" smtClean="0"/>
              <a:t>18</a:t>
            </a:fld>
            <a:endParaRPr lang="es-MX" dirty="0"/>
          </a:p>
        </p:txBody>
      </p:sp>
      <p:sp>
        <p:nvSpPr>
          <p:cNvPr id="10" name="Título 9">
            <a:extLst>
              <a:ext uri="{FF2B5EF4-FFF2-40B4-BE49-F238E27FC236}">
                <a16:creationId xmlns:a16="http://schemas.microsoft.com/office/drawing/2014/main" id="{99876F55-B4DF-4B3D-8862-886ED9D4C250}"/>
              </a:ext>
            </a:extLst>
          </p:cNvPr>
          <p:cNvSpPr>
            <a:spLocks noGrp="1"/>
          </p:cNvSpPr>
          <p:nvPr>
            <p:ph type="title"/>
          </p:nvPr>
        </p:nvSpPr>
        <p:spPr>
          <a:xfrm>
            <a:off x="273834" y="3206470"/>
            <a:ext cx="6736566" cy="445059"/>
          </a:xfrm>
        </p:spPr>
        <p:txBody>
          <a:bodyPr/>
          <a:lstStyle/>
          <a:p>
            <a:r>
              <a:rPr lang="es-MX" sz="4000" dirty="0">
                <a:solidFill>
                  <a:schemeClr val="accent1">
                    <a:lumMod val="50000"/>
                  </a:schemeClr>
                </a:solidFill>
              </a:rPr>
              <a:t>Avance Presupuestal y Préstamos</a:t>
            </a:r>
          </a:p>
        </p:txBody>
      </p:sp>
      <p:sp>
        <p:nvSpPr>
          <p:cNvPr id="4" name="Marcador de pie de página 3">
            <a:extLst>
              <a:ext uri="{FF2B5EF4-FFF2-40B4-BE49-F238E27FC236}">
                <a16:creationId xmlns:a16="http://schemas.microsoft.com/office/drawing/2014/main" id="{2CBB9711-55A7-4891-AD76-C5802AF65751}"/>
              </a:ext>
            </a:extLst>
          </p:cNvPr>
          <p:cNvSpPr>
            <a:spLocks noGrp="1"/>
          </p:cNvSpPr>
          <p:nvPr>
            <p:ph type="ftr" sz="quarter" idx="3"/>
          </p:nvPr>
        </p:nvSpPr>
        <p:spPr/>
        <p:txBody>
          <a:bodyPr/>
          <a:lstStyle/>
          <a:p>
            <a:r>
              <a:rPr lang="es-MX" dirty="0"/>
              <a:t>Sesión Ordinaria 05/2021 del 27 de mayo de 2021</a:t>
            </a:r>
          </a:p>
        </p:txBody>
      </p:sp>
      <p:sp>
        <p:nvSpPr>
          <p:cNvPr id="12" name="CuadroTexto 11">
            <a:extLst>
              <a:ext uri="{FF2B5EF4-FFF2-40B4-BE49-F238E27FC236}">
                <a16:creationId xmlns:a16="http://schemas.microsoft.com/office/drawing/2014/main" id="{AA802E51-B2CC-43B0-ABF6-BAA42A2908DB}"/>
              </a:ext>
            </a:extLst>
          </p:cNvPr>
          <p:cNvSpPr txBox="1"/>
          <p:nvPr/>
        </p:nvSpPr>
        <p:spPr>
          <a:xfrm>
            <a:off x="2872426" y="3963264"/>
            <a:ext cx="2438400" cy="369332"/>
          </a:xfrm>
          <a:prstGeom prst="rect">
            <a:avLst/>
          </a:prstGeom>
          <a:noFill/>
        </p:spPr>
        <p:txBody>
          <a:bodyPr wrap="square" rtlCol="0">
            <a:spAutoFit/>
          </a:bodyPr>
          <a:lstStyle/>
          <a:p>
            <a:r>
              <a:rPr lang="es-MX" dirty="0"/>
              <a:t>abril 2021</a:t>
            </a:r>
          </a:p>
        </p:txBody>
      </p:sp>
    </p:spTree>
    <p:extLst>
      <p:ext uri="{BB962C8B-B14F-4D97-AF65-F5344CB8AC3E}">
        <p14:creationId xmlns:p14="http://schemas.microsoft.com/office/powerpoint/2010/main" val="38168733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35AEBC82-DF9A-4460-B9B5-951FEB168ACA}"/>
              </a:ext>
            </a:extLst>
          </p:cNvPr>
          <p:cNvSpPr>
            <a:spLocks noGrp="1"/>
          </p:cNvSpPr>
          <p:nvPr>
            <p:ph type="sldNum" sz="quarter" idx="4"/>
          </p:nvPr>
        </p:nvSpPr>
        <p:spPr/>
        <p:txBody>
          <a:bodyPr/>
          <a:lstStyle/>
          <a:p>
            <a:fld id="{08DCC1CA-BC64-9342-9FC6-0A703FD15379}" type="slidenum">
              <a:rPr lang="en-US" smtClean="0"/>
              <a:pPr/>
              <a:t>19</a:t>
            </a:fld>
            <a:endParaRPr lang="en-US" dirty="0"/>
          </a:p>
        </p:txBody>
      </p:sp>
      <p:sp>
        <p:nvSpPr>
          <p:cNvPr id="4" name="Título 3">
            <a:extLst>
              <a:ext uri="{FF2B5EF4-FFF2-40B4-BE49-F238E27FC236}">
                <a16:creationId xmlns:a16="http://schemas.microsoft.com/office/drawing/2014/main" id="{DA2D7830-A1A0-4323-BD79-029676C93A76}"/>
              </a:ext>
            </a:extLst>
          </p:cNvPr>
          <p:cNvSpPr>
            <a:spLocks noGrp="1"/>
          </p:cNvSpPr>
          <p:nvPr>
            <p:ph type="title"/>
          </p:nvPr>
        </p:nvSpPr>
        <p:spPr/>
        <p:txBody>
          <a:bodyPr/>
          <a:lstStyle/>
          <a:p>
            <a:r>
              <a:rPr lang="es-MX" sz="2000" dirty="0"/>
              <a:t>Avance Presupuestal del Ingreso abril 2021</a:t>
            </a:r>
          </a:p>
        </p:txBody>
      </p:sp>
      <p:sp>
        <p:nvSpPr>
          <p:cNvPr id="5" name="Marcador de pie de página 4">
            <a:extLst>
              <a:ext uri="{FF2B5EF4-FFF2-40B4-BE49-F238E27FC236}">
                <a16:creationId xmlns:a16="http://schemas.microsoft.com/office/drawing/2014/main" id="{43B3DDF7-AEDE-4832-8389-FB71F1E0A34A}"/>
              </a:ext>
            </a:extLst>
          </p:cNvPr>
          <p:cNvSpPr>
            <a:spLocks noGrp="1"/>
          </p:cNvSpPr>
          <p:nvPr>
            <p:ph type="ftr" sz="quarter" idx="3"/>
          </p:nvPr>
        </p:nvSpPr>
        <p:spPr/>
        <p:txBody>
          <a:bodyPr/>
          <a:lstStyle/>
          <a:p>
            <a:r>
              <a:rPr lang="es-MX" dirty="0"/>
              <a:t>Sesión Ordinaria 05/2021 del 27 de mayo de 2021</a:t>
            </a:r>
          </a:p>
        </p:txBody>
      </p:sp>
      <p:sp>
        <p:nvSpPr>
          <p:cNvPr id="6" name="Marcador de texto 3">
            <a:extLst>
              <a:ext uri="{FF2B5EF4-FFF2-40B4-BE49-F238E27FC236}">
                <a16:creationId xmlns:a16="http://schemas.microsoft.com/office/drawing/2014/main" id="{E0CC9A18-D09C-4897-90F9-C1A973241997}"/>
              </a:ext>
            </a:extLst>
          </p:cNvPr>
          <p:cNvSpPr txBox="1">
            <a:spLocks/>
          </p:cNvSpPr>
          <p:nvPr/>
        </p:nvSpPr>
        <p:spPr>
          <a:xfrm>
            <a:off x="254000" y="653020"/>
            <a:ext cx="8636000" cy="4191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1800" dirty="0">
                <a:solidFill>
                  <a:schemeClr val="accent1">
                    <a:lumMod val="50000"/>
                  </a:schemeClr>
                </a:solidFill>
                <a:latin typeface="+mj-lt"/>
              </a:rPr>
              <a:t>Informe de Avance Presupuestal del Ingreso de abril 2021</a:t>
            </a:r>
          </a:p>
        </p:txBody>
      </p:sp>
      <p:graphicFrame>
        <p:nvGraphicFramePr>
          <p:cNvPr id="9" name="Objeto 8">
            <a:extLst>
              <a:ext uri="{FF2B5EF4-FFF2-40B4-BE49-F238E27FC236}">
                <a16:creationId xmlns:a16="http://schemas.microsoft.com/office/drawing/2014/main" id="{9850E440-98C6-4A81-BCB1-F54C317E8668}"/>
              </a:ext>
            </a:extLst>
          </p:cNvPr>
          <p:cNvGraphicFramePr>
            <a:graphicFrameLocks noChangeAspect="1"/>
          </p:cNvGraphicFramePr>
          <p:nvPr>
            <p:extLst>
              <p:ext uri="{D42A27DB-BD31-4B8C-83A1-F6EECF244321}">
                <p14:modId xmlns:p14="http://schemas.microsoft.com/office/powerpoint/2010/main" val="1699285964"/>
              </p:ext>
            </p:extLst>
          </p:nvPr>
        </p:nvGraphicFramePr>
        <p:xfrm>
          <a:off x="164023" y="1242415"/>
          <a:ext cx="8815954" cy="1398256"/>
        </p:xfrm>
        <a:graphic>
          <a:graphicData uri="http://schemas.openxmlformats.org/presentationml/2006/ole">
            <mc:AlternateContent xmlns:mc="http://schemas.openxmlformats.org/markup-compatibility/2006">
              <mc:Choice xmlns:v="urn:schemas-microsoft-com:vml" Requires="v">
                <p:oleObj name="Hoja de cálculo" r:id="rId2" imgW="8467775" imgH="1342920" progId="Excel.Sheet.12">
                  <p:embed/>
                </p:oleObj>
              </mc:Choice>
              <mc:Fallback>
                <p:oleObj name="Hoja de cálculo" r:id="rId2" imgW="8467775" imgH="1342920" progId="Excel.Sheet.12">
                  <p:embed/>
                  <p:pic>
                    <p:nvPicPr>
                      <p:cNvPr id="2" name="Objeto 1"/>
                      <p:cNvPicPr/>
                      <p:nvPr/>
                    </p:nvPicPr>
                    <p:blipFill>
                      <a:blip r:embed="rId3"/>
                      <a:stretch>
                        <a:fillRect/>
                      </a:stretch>
                    </p:blipFill>
                    <p:spPr>
                      <a:xfrm>
                        <a:off x="164023" y="1242415"/>
                        <a:ext cx="8815954" cy="1398256"/>
                      </a:xfrm>
                      <a:prstGeom prst="rect">
                        <a:avLst/>
                      </a:prstGeom>
                    </p:spPr>
                  </p:pic>
                </p:oleObj>
              </mc:Fallback>
            </mc:AlternateContent>
          </a:graphicData>
        </a:graphic>
      </p:graphicFrame>
      <p:graphicFrame>
        <p:nvGraphicFramePr>
          <p:cNvPr id="10" name="Gráfico 9">
            <a:extLst>
              <a:ext uri="{FF2B5EF4-FFF2-40B4-BE49-F238E27FC236}">
                <a16:creationId xmlns:a16="http://schemas.microsoft.com/office/drawing/2014/main" id="{38E2478B-424C-41A2-B08D-736DBD46EFA5}"/>
              </a:ext>
            </a:extLst>
          </p:cNvPr>
          <p:cNvGraphicFramePr>
            <a:graphicFrameLocks/>
          </p:cNvGraphicFramePr>
          <p:nvPr>
            <p:extLst>
              <p:ext uri="{D42A27DB-BD31-4B8C-83A1-F6EECF244321}">
                <p14:modId xmlns:p14="http://schemas.microsoft.com/office/powerpoint/2010/main" val="1701739563"/>
              </p:ext>
            </p:extLst>
          </p:nvPr>
        </p:nvGraphicFramePr>
        <p:xfrm>
          <a:off x="1697366" y="2885393"/>
          <a:ext cx="5589588" cy="339152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0413955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42B5CC02-7732-448F-9A4E-158931359640}"/>
              </a:ext>
            </a:extLst>
          </p:cNvPr>
          <p:cNvSpPr>
            <a:spLocks noGrp="1"/>
          </p:cNvSpPr>
          <p:nvPr>
            <p:ph type="body" sz="quarter" idx="15"/>
          </p:nvPr>
        </p:nvSpPr>
        <p:spPr/>
        <p:txBody>
          <a:bodyPr>
            <a:normAutofit/>
          </a:bodyPr>
          <a:lstStyle/>
          <a:p>
            <a:pPr marL="457135" indent="-457135" eaLnBrk="0" hangingPunct="0">
              <a:spcAft>
                <a:spcPct val="20000"/>
              </a:spcAft>
              <a:buFontTx/>
              <a:buAutoNum type="arabicPeriod"/>
              <a:defRPr/>
            </a:pPr>
            <a:r>
              <a:rPr lang="es-MX" sz="1600" dirty="0">
                <a:solidFill>
                  <a:schemeClr val="bg1">
                    <a:lumMod val="50000"/>
                  </a:schemeClr>
                </a:solidFill>
              </a:rPr>
              <a:t>Lista de Asistencia y Declaración de Quórum </a:t>
            </a:r>
          </a:p>
          <a:p>
            <a:pPr marL="457135" indent="-457135" eaLnBrk="0" hangingPunct="0">
              <a:spcAft>
                <a:spcPct val="20000"/>
              </a:spcAft>
              <a:buFontTx/>
              <a:buAutoNum type="arabicPeriod"/>
              <a:defRPr/>
            </a:pPr>
            <a:r>
              <a:rPr lang="es-MX" sz="1600" dirty="0">
                <a:solidFill>
                  <a:schemeClr val="bg1">
                    <a:lumMod val="50000"/>
                  </a:schemeClr>
                </a:solidFill>
              </a:rPr>
              <a:t>Aprobación de Orden del Día</a:t>
            </a:r>
          </a:p>
          <a:p>
            <a:pPr marL="457135" indent="-457135" eaLnBrk="0" hangingPunct="0">
              <a:spcAft>
                <a:spcPct val="20000"/>
              </a:spcAft>
              <a:buFontTx/>
              <a:buAutoNum type="arabicPeriod"/>
              <a:defRPr/>
            </a:pPr>
            <a:r>
              <a:rPr lang="es-MX" sz="1600" dirty="0">
                <a:solidFill>
                  <a:schemeClr val="bg1">
                    <a:lumMod val="50000"/>
                  </a:schemeClr>
                </a:solidFill>
                <a:hlinkClick r:id="rId2" action="ppaction://hlinksldjump"/>
              </a:rPr>
              <a:t>Propuesta para la Designación Interina de Secretario de Actas del Consejo Directivo</a:t>
            </a:r>
            <a:endParaRPr lang="es-MX" sz="1600" dirty="0">
              <a:solidFill>
                <a:schemeClr val="bg1">
                  <a:lumMod val="50000"/>
                </a:schemeClr>
              </a:solidFill>
            </a:endParaRPr>
          </a:p>
          <a:p>
            <a:pPr marL="457135" indent="-457135" eaLnBrk="0" hangingPunct="0">
              <a:spcAft>
                <a:spcPct val="20000"/>
              </a:spcAft>
              <a:buFontTx/>
              <a:buAutoNum type="arabicPeriod"/>
              <a:defRPr/>
            </a:pPr>
            <a:r>
              <a:rPr lang="es-MX" sz="1600" dirty="0">
                <a:solidFill>
                  <a:schemeClr val="bg1">
                    <a:lumMod val="50000"/>
                  </a:schemeClr>
                </a:solidFill>
                <a:hlinkClick r:id="rId3" action="ppaction://hlinksldjump"/>
              </a:rPr>
              <a:t>Integración y Toma de Protesta de Consejero Titular, Designado por el Titular del Poder Ejecutivo</a:t>
            </a:r>
            <a:endParaRPr lang="es-MX" sz="1600" dirty="0">
              <a:solidFill>
                <a:schemeClr val="bg1">
                  <a:lumMod val="50000"/>
                </a:schemeClr>
              </a:solidFill>
            </a:endParaRPr>
          </a:p>
          <a:p>
            <a:pPr marL="457135" lvl="0" indent="-457135" eaLnBrk="0" hangingPunct="0">
              <a:spcAft>
                <a:spcPct val="20000"/>
              </a:spcAft>
              <a:buFontTx/>
              <a:buAutoNum type="arabicPeriod"/>
              <a:defRPr/>
            </a:pPr>
            <a:r>
              <a:rPr lang="es-ES" sz="1600" dirty="0">
                <a:solidFill>
                  <a:schemeClr val="bg1">
                    <a:lumMod val="50000"/>
                  </a:schemeClr>
                </a:solidFill>
                <a:hlinkClick r:id="rId4" action="ppaction://hlinksldjump"/>
              </a:rPr>
              <a:t>Cuadro de Pensionados Efectos Junio 2021</a:t>
            </a:r>
            <a:endParaRPr lang="es-ES" sz="1600" dirty="0">
              <a:solidFill>
                <a:schemeClr val="bg1">
                  <a:lumMod val="50000"/>
                </a:schemeClr>
              </a:solidFill>
            </a:endParaRPr>
          </a:p>
          <a:p>
            <a:pPr marL="457135" indent="-457135" eaLnBrk="0" hangingPunct="0">
              <a:spcAft>
                <a:spcPct val="20000"/>
              </a:spcAft>
              <a:buFontTx/>
              <a:buAutoNum type="arabicPeriod"/>
              <a:defRPr/>
            </a:pPr>
            <a:r>
              <a:rPr lang="es-ES" sz="1600" dirty="0">
                <a:solidFill>
                  <a:schemeClr val="bg1">
                    <a:lumMod val="50000"/>
                  </a:schemeClr>
                </a:solidFill>
                <a:hlinkClick r:id="rId5" action="ppaction://hlinksldjump"/>
              </a:rPr>
              <a:t>Estados Financieros a Abril de 2021</a:t>
            </a:r>
            <a:endParaRPr lang="es-ES" sz="1600" dirty="0">
              <a:solidFill>
                <a:schemeClr val="bg1">
                  <a:lumMod val="50000"/>
                </a:schemeClr>
              </a:solidFill>
            </a:endParaRPr>
          </a:p>
          <a:p>
            <a:pPr marL="1142918" lvl="1" indent="-457135" eaLnBrk="0" hangingPunct="0">
              <a:spcAft>
                <a:spcPct val="20000"/>
              </a:spcAft>
              <a:buFontTx/>
              <a:buAutoNum type="arabicPeriod"/>
              <a:defRPr/>
            </a:pPr>
            <a:r>
              <a:rPr lang="es-ES" sz="1600" dirty="0">
                <a:solidFill>
                  <a:schemeClr val="bg1">
                    <a:lumMod val="50000"/>
                  </a:schemeClr>
                </a:solidFill>
                <a:hlinkClick r:id="rId6" action="ppaction://hlinksldjump"/>
              </a:rPr>
              <a:t>Avance presupuestal y préstamos abril 2021</a:t>
            </a:r>
            <a:endParaRPr lang="es-ES" sz="1600" dirty="0">
              <a:solidFill>
                <a:schemeClr val="bg1">
                  <a:lumMod val="50000"/>
                </a:schemeClr>
              </a:solidFill>
            </a:endParaRPr>
          </a:p>
          <a:p>
            <a:pPr marL="457135" indent="-457135" eaLnBrk="0" hangingPunct="0">
              <a:spcAft>
                <a:spcPct val="20000"/>
              </a:spcAft>
              <a:buFontTx/>
              <a:buAutoNum type="arabicPeriod"/>
              <a:defRPr/>
            </a:pPr>
            <a:r>
              <a:rPr lang="es-ES" sz="1600" dirty="0">
                <a:solidFill>
                  <a:schemeClr val="bg1">
                    <a:lumMod val="50000"/>
                  </a:schemeClr>
                </a:solidFill>
                <a:hlinkClick r:id="rId7" action="ppaction://hlinksldjump"/>
              </a:rPr>
              <a:t>Reporte de la Cartera de Inversiones a Abril de 2021</a:t>
            </a:r>
            <a:endParaRPr lang="es-ES" sz="1600" dirty="0">
              <a:solidFill>
                <a:schemeClr val="bg1">
                  <a:lumMod val="50000"/>
                </a:schemeClr>
              </a:solidFill>
            </a:endParaRPr>
          </a:p>
          <a:p>
            <a:pPr marL="457135" indent="-457135" eaLnBrk="0" hangingPunct="0">
              <a:spcAft>
                <a:spcPct val="20000"/>
              </a:spcAft>
              <a:buFontTx/>
              <a:buAutoNum type="arabicPeriod"/>
              <a:defRPr/>
            </a:pPr>
            <a:r>
              <a:rPr lang="es-ES" sz="1600" dirty="0">
                <a:solidFill>
                  <a:schemeClr val="bg1">
                    <a:lumMod val="50000"/>
                  </a:schemeClr>
                </a:solidFill>
                <a:hlinkClick r:id="rId8" action="ppaction://hlinksldjump"/>
              </a:rPr>
              <a:t>Reporte de Adeudos de Entidades Públicas Patronales</a:t>
            </a:r>
            <a:endParaRPr lang="es-ES" sz="1600" dirty="0">
              <a:solidFill>
                <a:schemeClr val="bg1">
                  <a:lumMod val="50000"/>
                </a:schemeClr>
              </a:solidFill>
            </a:endParaRPr>
          </a:p>
          <a:p>
            <a:pPr marL="457135" indent="-457135" eaLnBrk="0" hangingPunct="0">
              <a:spcAft>
                <a:spcPct val="20000"/>
              </a:spcAft>
              <a:buFontTx/>
              <a:buAutoNum type="arabicPeriod"/>
              <a:defRPr/>
            </a:pPr>
            <a:r>
              <a:rPr lang="es-ES" sz="1600" dirty="0">
                <a:solidFill>
                  <a:schemeClr val="bg1">
                    <a:lumMod val="50000"/>
                  </a:schemeClr>
                </a:solidFill>
                <a:hlinkClick r:id="rId9" action="ppaction://hlinksldjump"/>
              </a:rPr>
              <a:t>Propuesta de Incremento de Sueldo Base de Servidores Públicos de IPEJAL 2021</a:t>
            </a:r>
            <a:endParaRPr lang="es-ES" sz="1600" dirty="0">
              <a:solidFill>
                <a:schemeClr val="bg1">
                  <a:lumMod val="50000"/>
                </a:schemeClr>
              </a:solidFill>
            </a:endParaRPr>
          </a:p>
          <a:p>
            <a:pPr marL="457135" indent="-457135" eaLnBrk="0" hangingPunct="0">
              <a:spcAft>
                <a:spcPct val="20000"/>
              </a:spcAft>
              <a:buFontTx/>
              <a:buAutoNum type="arabicPeriod"/>
              <a:defRPr/>
            </a:pPr>
            <a:r>
              <a:rPr lang="es-ES" sz="1600" dirty="0">
                <a:solidFill>
                  <a:schemeClr val="bg1">
                    <a:lumMod val="50000"/>
                  </a:schemeClr>
                </a:solidFill>
                <a:hlinkClick r:id="rId10" action="ppaction://hlinksldjump"/>
              </a:rPr>
              <a:t>Asuntos Varios</a:t>
            </a:r>
            <a:endParaRPr lang="es-ES" sz="1600" dirty="0">
              <a:solidFill>
                <a:schemeClr val="bg1">
                  <a:lumMod val="50000"/>
                </a:schemeClr>
              </a:solidFill>
            </a:endParaRPr>
          </a:p>
        </p:txBody>
      </p:sp>
      <p:sp>
        <p:nvSpPr>
          <p:cNvPr id="3" name="Marcador de número de diapositiva 2">
            <a:extLst>
              <a:ext uri="{FF2B5EF4-FFF2-40B4-BE49-F238E27FC236}">
                <a16:creationId xmlns:a16="http://schemas.microsoft.com/office/drawing/2014/main" id="{9DEA35E2-A2AA-4DB0-84D5-AB221FC554CF}"/>
              </a:ext>
            </a:extLst>
          </p:cNvPr>
          <p:cNvSpPr>
            <a:spLocks noGrp="1"/>
          </p:cNvSpPr>
          <p:nvPr>
            <p:ph type="sldNum" sz="quarter" idx="4"/>
          </p:nvPr>
        </p:nvSpPr>
        <p:spPr>
          <a:xfrm>
            <a:off x="7010400" y="6440889"/>
            <a:ext cx="2133600" cy="365125"/>
          </a:xfrm>
        </p:spPr>
        <p:txBody>
          <a:bodyPr/>
          <a:lstStyle/>
          <a:p>
            <a:fld id="{08DCC1CA-BC64-9342-9FC6-0A703FD15379}" type="slidenum">
              <a:rPr lang="en-US" smtClean="0"/>
              <a:pPr/>
              <a:t>2</a:t>
            </a:fld>
            <a:endParaRPr lang="en-US" dirty="0"/>
          </a:p>
        </p:txBody>
      </p:sp>
      <p:sp>
        <p:nvSpPr>
          <p:cNvPr id="4" name="Título 3">
            <a:extLst>
              <a:ext uri="{FF2B5EF4-FFF2-40B4-BE49-F238E27FC236}">
                <a16:creationId xmlns:a16="http://schemas.microsoft.com/office/drawing/2014/main" id="{74E83625-C8F1-40E8-8B04-38ADC7B2DEC7}"/>
              </a:ext>
            </a:extLst>
          </p:cNvPr>
          <p:cNvSpPr>
            <a:spLocks noGrp="1"/>
          </p:cNvSpPr>
          <p:nvPr>
            <p:ph type="title"/>
          </p:nvPr>
        </p:nvSpPr>
        <p:spPr/>
        <p:txBody>
          <a:bodyPr/>
          <a:lstStyle/>
          <a:p>
            <a:r>
              <a:rPr lang="es-MX" dirty="0"/>
              <a:t>ORDEN DEL DÍA 05/2021</a:t>
            </a:r>
          </a:p>
        </p:txBody>
      </p:sp>
      <p:sp>
        <p:nvSpPr>
          <p:cNvPr id="5" name="Marcador de pie de página 4">
            <a:extLst>
              <a:ext uri="{FF2B5EF4-FFF2-40B4-BE49-F238E27FC236}">
                <a16:creationId xmlns:a16="http://schemas.microsoft.com/office/drawing/2014/main" id="{5EBA282A-73AA-4511-B3F0-0CC38116D046}"/>
              </a:ext>
            </a:extLst>
          </p:cNvPr>
          <p:cNvSpPr>
            <a:spLocks noGrp="1"/>
          </p:cNvSpPr>
          <p:nvPr>
            <p:ph type="ftr" sz="quarter" idx="3"/>
          </p:nvPr>
        </p:nvSpPr>
        <p:spPr>
          <a:xfrm>
            <a:off x="2838307" y="6423735"/>
            <a:ext cx="3467384" cy="365125"/>
          </a:xfrm>
        </p:spPr>
        <p:txBody>
          <a:bodyPr/>
          <a:lstStyle/>
          <a:p>
            <a:r>
              <a:rPr lang="es-MX" dirty="0"/>
              <a:t>Sesión Ordinaria 05/2021 del 27 de mayo de 2021</a:t>
            </a:r>
          </a:p>
        </p:txBody>
      </p:sp>
    </p:spTree>
    <p:extLst>
      <p:ext uri="{BB962C8B-B14F-4D97-AF65-F5344CB8AC3E}">
        <p14:creationId xmlns:p14="http://schemas.microsoft.com/office/powerpoint/2010/main" val="4163576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35AEBC82-DF9A-4460-B9B5-951FEB168ACA}"/>
              </a:ext>
            </a:extLst>
          </p:cNvPr>
          <p:cNvSpPr>
            <a:spLocks noGrp="1"/>
          </p:cNvSpPr>
          <p:nvPr>
            <p:ph type="sldNum" sz="quarter" idx="4"/>
          </p:nvPr>
        </p:nvSpPr>
        <p:spPr/>
        <p:txBody>
          <a:bodyPr/>
          <a:lstStyle/>
          <a:p>
            <a:fld id="{08DCC1CA-BC64-9342-9FC6-0A703FD15379}" type="slidenum">
              <a:rPr lang="en-US" smtClean="0"/>
              <a:pPr/>
              <a:t>20</a:t>
            </a:fld>
            <a:endParaRPr lang="en-US" dirty="0"/>
          </a:p>
        </p:txBody>
      </p:sp>
      <p:sp>
        <p:nvSpPr>
          <p:cNvPr id="4" name="Título 3">
            <a:extLst>
              <a:ext uri="{FF2B5EF4-FFF2-40B4-BE49-F238E27FC236}">
                <a16:creationId xmlns:a16="http://schemas.microsoft.com/office/drawing/2014/main" id="{DA2D7830-A1A0-4323-BD79-029676C93A76}"/>
              </a:ext>
            </a:extLst>
          </p:cNvPr>
          <p:cNvSpPr>
            <a:spLocks noGrp="1"/>
          </p:cNvSpPr>
          <p:nvPr>
            <p:ph type="title"/>
          </p:nvPr>
        </p:nvSpPr>
        <p:spPr/>
        <p:txBody>
          <a:bodyPr/>
          <a:lstStyle/>
          <a:p>
            <a:pPr algn="r"/>
            <a:r>
              <a:rPr lang="es-MX" sz="1800" b="0" dirty="0"/>
              <a:t>Avance Presupuestal del Ingreso abril 2021</a:t>
            </a:r>
          </a:p>
        </p:txBody>
      </p:sp>
      <p:sp>
        <p:nvSpPr>
          <p:cNvPr id="5" name="Marcador de pie de página 4">
            <a:extLst>
              <a:ext uri="{FF2B5EF4-FFF2-40B4-BE49-F238E27FC236}">
                <a16:creationId xmlns:a16="http://schemas.microsoft.com/office/drawing/2014/main" id="{43B3DDF7-AEDE-4832-8389-FB71F1E0A34A}"/>
              </a:ext>
            </a:extLst>
          </p:cNvPr>
          <p:cNvSpPr>
            <a:spLocks noGrp="1"/>
          </p:cNvSpPr>
          <p:nvPr>
            <p:ph type="ftr" sz="quarter" idx="3"/>
          </p:nvPr>
        </p:nvSpPr>
        <p:spPr/>
        <p:txBody>
          <a:bodyPr/>
          <a:lstStyle/>
          <a:p>
            <a:r>
              <a:rPr lang="es-MX" dirty="0"/>
              <a:t>Sesión Ordinaria 05/2021 del 27 de mayo de 2021</a:t>
            </a:r>
          </a:p>
        </p:txBody>
      </p:sp>
      <p:sp>
        <p:nvSpPr>
          <p:cNvPr id="7" name="Marcador de texto 3">
            <a:extLst>
              <a:ext uri="{FF2B5EF4-FFF2-40B4-BE49-F238E27FC236}">
                <a16:creationId xmlns:a16="http://schemas.microsoft.com/office/drawing/2014/main" id="{7D99B9A4-FA8F-45F6-8D5A-DE9EAB376F7E}"/>
              </a:ext>
            </a:extLst>
          </p:cNvPr>
          <p:cNvSpPr txBox="1">
            <a:spLocks/>
          </p:cNvSpPr>
          <p:nvPr/>
        </p:nvSpPr>
        <p:spPr>
          <a:xfrm>
            <a:off x="253999" y="787285"/>
            <a:ext cx="8636000" cy="4191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1600" dirty="0">
                <a:solidFill>
                  <a:schemeClr val="accent1">
                    <a:lumMod val="50000"/>
                  </a:schemeClr>
                </a:solidFill>
              </a:rPr>
              <a:t>Ingresos presupuestales acumulados a abril 2021</a:t>
            </a:r>
          </a:p>
        </p:txBody>
      </p:sp>
      <p:pic>
        <p:nvPicPr>
          <p:cNvPr id="8" name="Imagen 7">
            <a:extLst>
              <a:ext uri="{FF2B5EF4-FFF2-40B4-BE49-F238E27FC236}">
                <a16:creationId xmlns:a16="http://schemas.microsoft.com/office/drawing/2014/main" id="{17B0DD3C-960D-4F5C-B0B3-12E3109733C5}"/>
              </a:ext>
            </a:extLst>
          </p:cNvPr>
          <p:cNvPicPr>
            <a:picLocks noChangeAspect="1"/>
          </p:cNvPicPr>
          <p:nvPr/>
        </p:nvPicPr>
        <p:blipFill>
          <a:blip r:embed="rId2"/>
          <a:stretch>
            <a:fillRect/>
          </a:stretch>
        </p:blipFill>
        <p:spPr>
          <a:xfrm>
            <a:off x="471942" y="1475814"/>
            <a:ext cx="8200115" cy="4959378"/>
          </a:xfrm>
          <a:prstGeom prst="rect">
            <a:avLst/>
          </a:prstGeom>
        </p:spPr>
      </p:pic>
    </p:spTree>
    <p:extLst>
      <p:ext uri="{BB962C8B-B14F-4D97-AF65-F5344CB8AC3E}">
        <p14:creationId xmlns:p14="http://schemas.microsoft.com/office/powerpoint/2010/main" val="19208654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35AEBC82-DF9A-4460-B9B5-951FEB168ACA}"/>
              </a:ext>
            </a:extLst>
          </p:cNvPr>
          <p:cNvSpPr>
            <a:spLocks noGrp="1"/>
          </p:cNvSpPr>
          <p:nvPr>
            <p:ph type="sldNum" sz="quarter" idx="4"/>
          </p:nvPr>
        </p:nvSpPr>
        <p:spPr/>
        <p:txBody>
          <a:bodyPr/>
          <a:lstStyle/>
          <a:p>
            <a:fld id="{08DCC1CA-BC64-9342-9FC6-0A703FD15379}" type="slidenum">
              <a:rPr lang="en-US" smtClean="0"/>
              <a:pPr/>
              <a:t>21</a:t>
            </a:fld>
            <a:endParaRPr lang="en-US" dirty="0"/>
          </a:p>
        </p:txBody>
      </p:sp>
      <p:sp>
        <p:nvSpPr>
          <p:cNvPr id="4" name="Título 3">
            <a:extLst>
              <a:ext uri="{FF2B5EF4-FFF2-40B4-BE49-F238E27FC236}">
                <a16:creationId xmlns:a16="http://schemas.microsoft.com/office/drawing/2014/main" id="{DA2D7830-A1A0-4323-BD79-029676C93A76}"/>
              </a:ext>
            </a:extLst>
          </p:cNvPr>
          <p:cNvSpPr>
            <a:spLocks noGrp="1"/>
          </p:cNvSpPr>
          <p:nvPr>
            <p:ph type="title"/>
          </p:nvPr>
        </p:nvSpPr>
        <p:spPr/>
        <p:txBody>
          <a:bodyPr/>
          <a:lstStyle/>
          <a:p>
            <a:r>
              <a:rPr lang="es-MX" sz="2000" dirty="0"/>
              <a:t>Avance Presupuestal del Egreso abril 2021</a:t>
            </a:r>
          </a:p>
        </p:txBody>
      </p:sp>
      <p:sp>
        <p:nvSpPr>
          <p:cNvPr id="5" name="Marcador de pie de página 4">
            <a:extLst>
              <a:ext uri="{FF2B5EF4-FFF2-40B4-BE49-F238E27FC236}">
                <a16:creationId xmlns:a16="http://schemas.microsoft.com/office/drawing/2014/main" id="{43B3DDF7-AEDE-4832-8389-FB71F1E0A34A}"/>
              </a:ext>
            </a:extLst>
          </p:cNvPr>
          <p:cNvSpPr>
            <a:spLocks noGrp="1"/>
          </p:cNvSpPr>
          <p:nvPr>
            <p:ph type="ftr" sz="quarter" idx="3"/>
          </p:nvPr>
        </p:nvSpPr>
        <p:spPr/>
        <p:txBody>
          <a:bodyPr/>
          <a:lstStyle/>
          <a:p>
            <a:r>
              <a:rPr lang="es-MX" dirty="0"/>
              <a:t>Sesión Ordinaria 05/2021 del 27 de mayo de 2021</a:t>
            </a:r>
          </a:p>
        </p:txBody>
      </p:sp>
      <p:sp>
        <p:nvSpPr>
          <p:cNvPr id="6" name="Marcador de texto 3">
            <a:extLst>
              <a:ext uri="{FF2B5EF4-FFF2-40B4-BE49-F238E27FC236}">
                <a16:creationId xmlns:a16="http://schemas.microsoft.com/office/drawing/2014/main" id="{E0CC9A18-D09C-4897-90F9-C1A973241997}"/>
              </a:ext>
            </a:extLst>
          </p:cNvPr>
          <p:cNvSpPr txBox="1">
            <a:spLocks/>
          </p:cNvSpPr>
          <p:nvPr/>
        </p:nvSpPr>
        <p:spPr>
          <a:xfrm>
            <a:off x="101683" y="757649"/>
            <a:ext cx="8636000" cy="4191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1600" dirty="0">
                <a:solidFill>
                  <a:schemeClr val="accent1">
                    <a:lumMod val="50000"/>
                  </a:schemeClr>
                </a:solidFill>
                <a:latin typeface="+mj-lt"/>
              </a:rPr>
              <a:t>Informe de Avance Presupuestal del Egreso a abril 2021</a:t>
            </a:r>
          </a:p>
        </p:txBody>
      </p:sp>
      <p:graphicFrame>
        <p:nvGraphicFramePr>
          <p:cNvPr id="8" name="Gráfico 7">
            <a:extLst>
              <a:ext uri="{FF2B5EF4-FFF2-40B4-BE49-F238E27FC236}">
                <a16:creationId xmlns:a16="http://schemas.microsoft.com/office/drawing/2014/main" id="{BCDD11D7-DAB4-48C9-8CCB-9A2CDE718D37}"/>
              </a:ext>
            </a:extLst>
          </p:cNvPr>
          <p:cNvGraphicFramePr>
            <a:graphicFrameLocks/>
          </p:cNvGraphicFramePr>
          <p:nvPr>
            <p:extLst>
              <p:ext uri="{D42A27DB-BD31-4B8C-83A1-F6EECF244321}">
                <p14:modId xmlns:p14="http://schemas.microsoft.com/office/powerpoint/2010/main" val="1874036521"/>
              </p:ext>
            </p:extLst>
          </p:nvPr>
        </p:nvGraphicFramePr>
        <p:xfrm>
          <a:off x="1564061" y="3651716"/>
          <a:ext cx="6015878" cy="2795494"/>
        </p:xfrm>
        <a:graphic>
          <a:graphicData uri="http://schemas.openxmlformats.org/drawingml/2006/chart">
            <c:chart xmlns:c="http://schemas.openxmlformats.org/drawingml/2006/chart" xmlns:r="http://schemas.openxmlformats.org/officeDocument/2006/relationships" r:id="rId2"/>
          </a:graphicData>
        </a:graphic>
      </p:graphicFrame>
      <p:pic>
        <p:nvPicPr>
          <p:cNvPr id="9" name="Imagen 8">
            <a:extLst>
              <a:ext uri="{FF2B5EF4-FFF2-40B4-BE49-F238E27FC236}">
                <a16:creationId xmlns:a16="http://schemas.microsoft.com/office/drawing/2014/main" id="{2018109B-58F0-4718-B369-31002FB705C5}"/>
              </a:ext>
            </a:extLst>
          </p:cNvPr>
          <p:cNvPicPr>
            <a:picLocks noChangeAspect="1"/>
          </p:cNvPicPr>
          <p:nvPr/>
        </p:nvPicPr>
        <p:blipFill>
          <a:blip r:embed="rId3"/>
          <a:stretch>
            <a:fillRect/>
          </a:stretch>
        </p:blipFill>
        <p:spPr>
          <a:xfrm>
            <a:off x="101683" y="1541874"/>
            <a:ext cx="8973530" cy="1275754"/>
          </a:xfrm>
          <a:prstGeom prst="rect">
            <a:avLst/>
          </a:prstGeom>
        </p:spPr>
      </p:pic>
    </p:spTree>
    <p:extLst>
      <p:ext uri="{BB962C8B-B14F-4D97-AF65-F5344CB8AC3E}">
        <p14:creationId xmlns:p14="http://schemas.microsoft.com/office/powerpoint/2010/main" val="31712080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pie de página 3">
            <a:extLst>
              <a:ext uri="{FF2B5EF4-FFF2-40B4-BE49-F238E27FC236}">
                <a16:creationId xmlns:a16="http://schemas.microsoft.com/office/drawing/2014/main" id="{3BCCC175-6EAD-4744-8CFC-7AF594811081}"/>
              </a:ext>
            </a:extLst>
          </p:cNvPr>
          <p:cNvSpPr>
            <a:spLocks noGrp="1"/>
          </p:cNvSpPr>
          <p:nvPr>
            <p:ph type="ftr" sz="quarter" idx="11"/>
          </p:nvPr>
        </p:nvSpPr>
        <p:spPr>
          <a:xfrm>
            <a:off x="2632113" y="6462663"/>
            <a:ext cx="3528391" cy="365125"/>
          </a:xfrm>
        </p:spPr>
        <p:txBody>
          <a:bodyPr/>
          <a:lstStyle/>
          <a:p>
            <a:r>
              <a:rPr lang="es-MX" dirty="0"/>
              <a:t>Sesión Ordinaria 05/2021 del 27 de mayo de 2021</a:t>
            </a:r>
          </a:p>
        </p:txBody>
      </p:sp>
      <p:sp>
        <p:nvSpPr>
          <p:cNvPr id="5" name="Marcador de número de diapositiva 4">
            <a:extLst>
              <a:ext uri="{FF2B5EF4-FFF2-40B4-BE49-F238E27FC236}">
                <a16:creationId xmlns:a16="http://schemas.microsoft.com/office/drawing/2014/main" id="{2078FD9F-B058-46CC-BC65-C67F5F600A46}"/>
              </a:ext>
            </a:extLst>
          </p:cNvPr>
          <p:cNvSpPr>
            <a:spLocks noGrp="1"/>
          </p:cNvSpPr>
          <p:nvPr>
            <p:ph type="sldNum" sz="quarter" idx="12"/>
          </p:nvPr>
        </p:nvSpPr>
        <p:spPr>
          <a:xfrm>
            <a:off x="7021683" y="6464364"/>
            <a:ext cx="2133600" cy="365125"/>
          </a:xfrm>
        </p:spPr>
        <p:txBody>
          <a:bodyPr/>
          <a:lstStyle/>
          <a:p>
            <a:fld id="{CF5E58AE-96D2-45FC-96FE-2B21174429C3}" type="slidenum">
              <a:rPr lang="es-MX" smtClean="0"/>
              <a:t>22</a:t>
            </a:fld>
            <a:endParaRPr lang="es-MX" dirty="0"/>
          </a:p>
        </p:txBody>
      </p:sp>
      <p:sp>
        <p:nvSpPr>
          <p:cNvPr id="6" name="Título 3">
            <a:extLst>
              <a:ext uri="{FF2B5EF4-FFF2-40B4-BE49-F238E27FC236}">
                <a16:creationId xmlns:a16="http://schemas.microsoft.com/office/drawing/2014/main" id="{451B83FB-9EDE-46A1-9F65-A0ACA20BF153}"/>
              </a:ext>
            </a:extLst>
          </p:cNvPr>
          <p:cNvSpPr txBox="1">
            <a:spLocks/>
          </p:cNvSpPr>
          <p:nvPr/>
        </p:nvSpPr>
        <p:spPr>
          <a:xfrm>
            <a:off x="1697366" y="28511"/>
            <a:ext cx="6742300" cy="489346"/>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2400" b="1" kern="1200">
                <a:solidFill>
                  <a:schemeClr val="bg1"/>
                </a:solidFill>
                <a:latin typeface="+mj-lt"/>
                <a:ea typeface="+mj-ea"/>
                <a:cs typeface="+mj-cs"/>
              </a:defRPr>
            </a:lvl1pPr>
          </a:lstStyle>
          <a:p>
            <a:pPr algn="r"/>
            <a:r>
              <a:rPr lang="es-MX" sz="1800" b="0" dirty="0"/>
              <a:t>Avance Presupuestal del Egreso abril 2021</a:t>
            </a:r>
          </a:p>
        </p:txBody>
      </p:sp>
      <p:sp>
        <p:nvSpPr>
          <p:cNvPr id="7" name="Marcador de texto 3">
            <a:extLst>
              <a:ext uri="{FF2B5EF4-FFF2-40B4-BE49-F238E27FC236}">
                <a16:creationId xmlns:a16="http://schemas.microsoft.com/office/drawing/2014/main" id="{75D96D74-3593-4C62-BDE9-33FF6088203E}"/>
              </a:ext>
            </a:extLst>
          </p:cNvPr>
          <p:cNvSpPr txBox="1">
            <a:spLocks/>
          </p:cNvSpPr>
          <p:nvPr/>
        </p:nvSpPr>
        <p:spPr>
          <a:xfrm>
            <a:off x="101683" y="757649"/>
            <a:ext cx="8636000" cy="4191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1600" dirty="0">
                <a:solidFill>
                  <a:schemeClr val="accent1">
                    <a:lumMod val="50000"/>
                  </a:schemeClr>
                </a:solidFill>
                <a:latin typeface="+mj-lt"/>
              </a:rPr>
              <a:t>Resumen por Unidad Responsable</a:t>
            </a:r>
          </a:p>
        </p:txBody>
      </p:sp>
      <p:pic>
        <p:nvPicPr>
          <p:cNvPr id="8" name="Imagen 7">
            <a:extLst>
              <a:ext uri="{FF2B5EF4-FFF2-40B4-BE49-F238E27FC236}">
                <a16:creationId xmlns:a16="http://schemas.microsoft.com/office/drawing/2014/main" id="{03E5BEAD-0772-4F05-98BB-B3B621C698F2}"/>
              </a:ext>
            </a:extLst>
          </p:cNvPr>
          <p:cNvPicPr>
            <a:picLocks noChangeAspect="1"/>
          </p:cNvPicPr>
          <p:nvPr/>
        </p:nvPicPr>
        <p:blipFill>
          <a:blip r:embed="rId2"/>
          <a:stretch>
            <a:fillRect/>
          </a:stretch>
        </p:blipFill>
        <p:spPr>
          <a:xfrm>
            <a:off x="37525" y="1099621"/>
            <a:ext cx="9043169" cy="1723946"/>
          </a:xfrm>
          <a:prstGeom prst="rect">
            <a:avLst/>
          </a:prstGeom>
        </p:spPr>
      </p:pic>
      <p:graphicFrame>
        <p:nvGraphicFramePr>
          <p:cNvPr id="9" name="Gráfico 8">
            <a:extLst>
              <a:ext uri="{FF2B5EF4-FFF2-40B4-BE49-F238E27FC236}">
                <a16:creationId xmlns:a16="http://schemas.microsoft.com/office/drawing/2014/main" id="{AAAB7EE6-41FE-47D1-99DC-86E26DC13D35}"/>
              </a:ext>
            </a:extLst>
          </p:cNvPr>
          <p:cNvGraphicFramePr>
            <a:graphicFrameLocks/>
          </p:cNvGraphicFramePr>
          <p:nvPr>
            <p:extLst>
              <p:ext uri="{D42A27DB-BD31-4B8C-83A1-F6EECF244321}">
                <p14:modId xmlns:p14="http://schemas.microsoft.com/office/powerpoint/2010/main" val="1787989781"/>
              </p:ext>
            </p:extLst>
          </p:nvPr>
        </p:nvGraphicFramePr>
        <p:xfrm>
          <a:off x="924485" y="2836819"/>
          <a:ext cx="7295030" cy="365704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364199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35AEBC82-DF9A-4460-B9B5-951FEB168ACA}"/>
              </a:ext>
            </a:extLst>
          </p:cNvPr>
          <p:cNvSpPr>
            <a:spLocks noGrp="1"/>
          </p:cNvSpPr>
          <p:nvPr>
            <p:ph type="sldNum" sz="quarter" idx="4"/>
          </p:nvPr>
        </p:nvSpPr>
        <p:spPr/>
        <p:txBody>
          <a:bodyPr/>
          <a:lstStyle/>
          <a:p>
            <a:fld id="{08DCC1CA-BC64-9342-9FC6-0A703FD15379}" type="slidenum">
              <a:rPr lang="en-US" smtClean="0"/>
              <a:pPr/>
              <a:t>23</a:t>
            </a:fld>
            <a:endParaRPr lang="en-US" dirty="0"/>
          </a:p>
        </p:txBody>
      </p:sp>
      <p:sp>
        <p:nvSpPr>
          <p:cNvPr id="4" name="Título 3">
            <a:extLst>
              <a:ext uri="{FF2B5EF4-FFF2-40B4-BE49-F238E27FC236}">
                <a16:creationId xmlns:a16="http://schemas.microsoft.com/office/drawing/2014/main" id="{DA2D7830-A1A0-4323-BD79-029676C93A76}"/>
              </a:ext>
            </a:extLst>
          </p:cNvPr>
          <p:cNvSpPr>
            <a:spLocks noGrp="1"/>
          </p:cNvSpPr>
          <p:nvPr>
            <p:ph type="title"/>
          </p:nvPr>
        </p:nvSpPr>
        <p:spPr/>
        <p:txBody>
          <a:bodyPr/>
          <a:lstStyle/>
          <a:p>
            <a:r>
              <a:rPr lang="es-MX" sz="2300" dirty="0"/>
              <a:t>Avance de Préstamos abril 2021</a:t>
            </a:r>
          </a:p>
        </p:txBody>
      </p:sp>
      <p:sp>
        <p:nvSpPr>
          <p:cNvPr id="5" name="Marcador de pie de página 4">
            <a:extLst>
              <a:ext uri="{FF2B5EF4-FFF2-40B4-BE49-F238E27FC236}">
                <a16:creationId xmlns:a16="http://schemas.microsoft.com/office/drawing/2014/main" id="{43B3DDF7-AEDE-4832-8389-FB71F1E0A34A}"/>
              </a:ext>
            </a:extLst>
          </p:cNvPr>
          <p:cNvSpPr>
            <a:spLocks noGrp="1"/>
          </p:cNvSpPr>
          <p:nvPr>
            <p:ph type="ftr" sz="quarter" idx="3"/>
          </p:nvPr>
        </p:nvSpPr>
        <p:spPr/>
        <p:txBody>
          <a:bodyPr/>
          <a:lstStyle/>
          <a:p>
            <a:r>
              <a:rPr lang="es-MX" dirty="0"/>
              <a:t>Sesión Ordinaria 05/2021 del 27 de mayo de 2021</a:t>
            </a:r>
          </a:p>
        </p:txBody>
      </p:sp>
      <p:pic>
        <p:nvPicPr>
          <p:cNvPr id="13" name="Imagen 12">
            <a:extLst>
              <a:ext uri="{FF2B5EF4-FFF2-40B4-BE49-F238E27FC236}">
                <a16:creationId xmlns:a16="http://schemas.microsoft.com/office/drawing/2014/main" id="{25345938-187E-4C50-9601-B37FDB6DAFAC}"/>
              </a:ext>
            </a:extLst>
          </p:cNvPr>
          <p:cNvPicPr>
            <a:picLocks noChangeAspect="1"/>
          </p:cNvPicPr>
          <p:nvPr/>
        </p:nvPicPr>
        <p:blipFill>
          <a:blip r:embed="rId2"/>
          <a:stretch>
            <a:fillRect/>
          </a:stretch>
        </p:blipFill>
        <p:spPr>
          <a:xfrm>
            <a:off x="1697366" y="605891"/>
            <a:ext cx="6762908" cy="5784573"/>
          </a:xfrm>
          <a:prstGeom prst="rect">
            <a:avLst/>
          </a:prstGeom>
        </p:spPr>
      </p:pic>
      <p:pic>
        <p:nvPicPr>
          <p:cNvPr id="14" name="Imagen 13">
            <a:extLst>
              <a:ext uri="{FF2B5EF4-FFF2-40B4-BE49-F238E27FC236}">
                <a16:creationId xmlns:a16="http://schemas.microsoft.com/office/drawing/2014/main" id="{A93AA586-ED7E-4551-8D99-AE8E1FF5F1CD}"/>
              </a:ext>
            </a:extLst>
          </p:cNvPr>
          <p:cNvPicPr>
            <a:picLocks noChangeAspect="1"/>
          </p:cNvPicPr>
          <p:nvPr/>
        </p:nvPicPr>
        <p:blipFill>
          <a:blip r:embed="rId3"/>
          <a:stretch>
            <a:fillRect/>
          </a:stretch>
        </p:blipFill>
        <p:spPr>
          <a:xfrm>
            <a:off x="424982" y="967255"/>
            <a:ext cx="1062626" cy="1058180"/>
          </a:xfrm>
          <a:prstGeom prst="rect">
            <a:avLst/>
          </a:prstGeom>
        </p:spPr>
      </p:pic>
      <p:pic>
        <p:nvPicPr>
          <p:cNvPr id="15" name="Imagen 14">
            <a:extLst>
              <a:ext uri="{FF2B5EF4-FFF2-40B4-BE49-F238E27FC236}">
                <a16:creationId xmlns:a16="http://schemas.microsoft.com/office/drawing/2014/main" id="{9CE72CC6-5F0D-4344-97BF-4B07F9246E71}"/>
              </a:ext>
            </a:extLst>
          </p:cNvPr>
          <p:cNvPicPr>
            <a:picLocks noChangeAspect="1"/>
          </p:cNvPicPr>
          <p:nvPr/>
        </p:nvPicPr>
        <p:blipFill>
          <a:blip r:embed="rId4"/>
          <a:stretch>
            <a:fillRect/>
          </a:stretch>
        </p:blipFill>
        <p:spPr>
          <a:xfrm>
            <a:off x="370389" y="3462631"/>
            <a:ext cx="1192201" cy="1031796"/>
          </a:xfrm>
          <a:prstGeom prst="rect">
            <a:avLst/>
          </a:prstGeom>
        </p:spPr>
      </p:pic>
      <p:pic>
        <p:nvPicPr>
          <p:cNvPr id="16" name="Imagen 15">
            <a:extLst>
              <a:ext uri="{FF2B5EF4-FFF2-40B4-BE49-F238E27FC236}">
                <a16:creationId xmlns:a16="http://schemas.microsoft.com/office/drawing/2014/main" id="{0EED4E87-B877-428C-A2D9-8D0C0140890A}"/>
              </a:ext>
            </a:extLst>
          </p:cNvPr>
          <p:cNvPicPr>
            <a:picLocks noChangeAspect="1"/>
          </p:cNvPicPr>
          <p:nvPr/>
        </p:nvPicPr>
        <p:blipFill>
          <a:blip r:embed="rId5"/>
          <a:stretch>
            <a:fillRect/>
          </a:stretch>
        </p:blipFill>
        <p:spPr>
          <a:xfrm>
            <a:off x="383678" y="4771740"/>
            <a:ext cx="1178912" cy="1016598"/>
          </a:xfrm>
          <a:prstGeom prst="rect">
            <a:avLst/>
          </a:prstGeom>
        </p:spPr>
      </p:pic>
      <p:pic>
        <p:nvPicPr>
          <p:cNvPr id="17" name="Imagen 16">
            <a:extLst>
              <a:ext uri="{FF2B5EF4-FFF2-40B4-BE49-F238E27FC236}">
                <a16:creationId xmlns:a16="http://schemas.microsoft.com/office/drawing/2014/main" id="{16E6CB24-8306-4F7A-9B51-CEA7ADF14D48}"/>
              </a:ext>
            </a:extLst>
          </p:cNvPr>
          <p:cNvPicPr>
            <a:picLocks noChangeAspect="1"/>
          </p:cNvPicPr>
          <p:nvPr/>
        </p:nvPicPr>
        <p:blipFill>
          <a:blip r:embed="rId6"/>
          <a:stretch>
            <a:fillRect/>
          </a:stretch>
        </p:blipFill>
        <p:spPr>
          <a:xfrm>
            <a:off x="397201" y="2238233"/>
            <a:ext cx="1121556" cy="970656"/>
          </a:xfrm>
          <a:prstGeom prst="rect">
            <a:avLst/>
          </a:prstGeom>
        </p:spPr>
      </p:pic>
    </p:spTree>
    <p:extLst>
      <p:ext uri="{BB962C8B-B14F-4D97-AF65-F5344CB8AC3E}">
        <p14:creationId xmlns:p14="http://schemas.microsoft.com/office/powerpoint/2010/main" val="17438282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35AEBC82-DF9A-4460-B9B5-951FEB168ACA}"/>
              </a:ext>
            </a:extLst>
          </p:cNvPr>
          <p:cNvSpPr>
            <a:spLocks noGrp="1"/>
          </p:cNvSpPr>
          <p:nvPr>
            <p:ph type="sldNum" sz="quarter" idx="4"/>
          </p:nvPr>
        </p:nvSpPr>
        <p:spPr/>
        <p:txBody>
          <a:bodyPr/>
          <a:lstStyle/>
          <a:p>
            <a:fld id="{08DCC1CA-BC64-9342-9FC6-0A703FD15379}" type="slidenum">
              <a:rPr lang="en-US" smtClean="0">
                <a:solidFill>
                  <a:schemeClr val="bg1">
                    <a:lumMod val="50000"/>
                  </a:schemeClr>
                </a:solidFill>
              </a:rPr>
              <a:pPr/>
              <a:t>24</a:t>
            </a:fld>
            <a:endParaRPr lang="en-US" dirty="0">
              <a:solidFill>
                <a:schemeClr val="bg1">
                  <a:lumMod val="50000"/>
                </a:schemeClr>
              </a:solidFill>
            </a:endParaRPr>
          </a:p>
        </p:txBody>
      </p:sp>
      <p:sp>
        <p:nvSpPr>
          <p:cNvPr id="4" name="Título 3">
            <a:extLst>
              <a:ext uri="{FF2B5EF4-FFF2-40B4-BE49-F238E27FC236}">
                <a16:creationId xmlns:a16="http://schemas.microsoft.com/office/drawing/2014/main" id="{DA2D7830-A1A0-4323-BD79-029676C93A76}"/>
              </a:ext>
            </a:extLst>
          </p:cNvPr>
          <p:cNvSpPr>
            <a:spLocks noGrp="1"/>
          </p:cNvSpPr>
          <p:nvPr>
            <p:ph type="title"/>
          </p:nvPr>
        </p:nvSpPr>
        <p:spPr/>
        <p:txBody>
          <a:bodyPr/>
          <a:lstStyle/>
          <a:p>
            <a:pPr algn="r"/>
            <a:r>
              <a:rPr lang="es-MX" sz="1800" b="0" dirty="0"/>
              <a:t>Avance de Préstamos abril 2021</a:t>
            </a:r>
          </a:p>
        </p:txBody>
      </p:sp>
      <p:sp>
        <p:nvSpPr>
          <p:cNvPr id="5" name="Marcador de pie de página 4">
            <a:extLst>
              <a:ext uri="{FF2B5EF4-FFF2-40B4-BE49-F238E27FC236}">
                <a16:creationId xmlns:a16="http://schemas.microsoft.com/office/drawing/2014/main" id="{43B3DDF7-AEDE-4832-8389-FB71F1E0A34A}"/>
              </a:ext>
            </a:extLst>
          </p:cNvPr>
          <p:cNvSpPr>
            <a:spLocks noGrp="1"/>
          </p:cNvSpPr>
          <p:nvPr>
            <p:ph type="ftr" sz="quarter" idx="3"/>
          </p:nvPr>
        </p:nvSpPr>
        <p:spPr>
          <a:xfrm>
            <a:off x="2886075" y="6447210"/>
            <a:ext cx="3371850" cy="365125"/>
          </a:xfrm>
        </p:spPr>
        <p:txBody>
          <a:bodyPr/>
          <a:lstStyle/>
          <a:p>
            <a:r>
              <a:rPr lang="es-MX" dirty="0">
                <a:solidFill>
                  <a:schemeClr val="bg1">
                    <a:lumMod val="50000"/>
                  </a:schemeClr>
                </a:solidFill>
              </a:rPr>
              <a:t>Sesión Ordinaria 05/2021 del 27 de mayo de 2021</a:t>
            </a:r>
          </a:p>
        </p:txBody>
      </p:sp>
      <p:sp>
        <p:nvSpPr>
          <p:cNvPr id="10" name="Marcador de texto 3">
            <a:extLst>
              <a:ext uri="{FF2B5EF4-FFF2-40B4-BE49-F238E27FC236}">
                <a16:creationId xmlns:a16="http://schemas.microsoft.com/office/drawing/2014/main" id="{D58787CB-0C0B-4831-AF54-7A8F140954D8}"/>
              </a:ext>
            </a:extLst>
          </p:cNvPr>
          <p:cNvSpPr txBox="1">
            <a:spLocks/>
          </p:cNvSpPr>
          <p:nvPr/>
        </p:nvSpPr>
        <p:spPr>
          <a:xfrm>
            <a:off x="244699" y="592428"/>
            <a:ext cx="8542266" cy="654831"/>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MX" sz="1800" dirty="0">
                <a:solidFill>
                  <a:schemeClr val="accent1">
                    <a:lumMod val="50000"/>
                  </a:schemeClr>
                </a:solidFill>
                <a:latin typeface="+mj-lt"/>
              </a:rPr>
              <a:t>Histórico de Préstamos</a:t>
            </a:r>
          </a:p>
          <a:p>
            <a:pPr marL="0" indent="0" algn="ctr">
              <a:buNone/>
            </a:pPr>
            <a:r>
              <a:rPr lang="es-MX" sz="1800" i="1" dirty="0">
                <a:solidFill>
                  <a:schemeClr val="accent1">
                    <a:lumMod val="50000"/>
                  </a:schemeClr>
                </a:solidFill>
                <a:latin typeface="+mj-lt"/>
              </a:rPr>
              <a:t>Resumen por Año</a:t>
            </a:r>
          </a:p>
        </p:txBody>
      </p:sp>
      <p:graphicFrame>
        <p:nvGraphicFramePr>
          <p:cNvPr id="11" name="Objeto 10">
            <a:extLst>
              <a:ext uri="{FF2B5EF4-FFF2-40B4-BE49-F238E27FC236}">
                <a16:creationId xmlns:a16="http://schemas.microsoft.com/office/drawing/2014/main" id="{30976993-B37B-492B-A5FA-B8A61C67E9C1}"/>
              </a:ext>
            </a:extLst>
          </p:cNvPr>
          <p:cNvGraphicFramePr>
            <a:graphicFrameLocks noChangeAspect="1"/>
          </p:cNvGraphicFramePr>
          <p:nvPr>
            <p:extLst>
              <p:ext uri="{D42A27DB-BD31-4B8C-83A1-F6EECF244321}">
                <p14:modId xmlns:p14="http://schemas.microsoft.com/office/powerpoint/2010/main" val="2475736898"/>
              </p:ext>
            </p:extLst>
          </p:nvPr>
        </p:nvGraphicFramePr>
        <p:xfrm>
          <a:off x="323334" y="1427563"/>
          <a:ext cx="8547706" cy="2316086"/>
        </p:xfrm>
        <a:graphic>
          <a:graphicData uri="http://schemas.openxmlformats.org/presentationml/2006/ole">
            <mc:AlternateContent xmlns:mc="http://schemas.openxmlformats.org/markup-compatibility/2006">
              <mc:Choice xmlns:v="urn:schemas-microsoft-com:vml" Requires="v">
                <p:oleObj name="Hoja de cálculo" r:id="rId2" imgW="7839083" imgH="2124107" progId="Excel.Sheet.12">
                  <p:embed/>
                </p:oleObj>
              </mc:Choice>
              <mc:Fallback>
                <p:oleObj name="Hoja de cálculo" r:id="rId2" imgW="7839083" imgH="2124107" progId="Excel.Sheet.12">
                  <p:embed/>
                  <p:pic>
                    <p:nvPicPr>
                      <p:cNvPr id="11" name="Objeto 10"/>
                      <p:cNvPicPr/>
                      <p:nvPr/>
                    </p:nvPicPr>
                    <p:blipFill>
                      <a:blip r:embed="rId3"/>
                      <a:stretch>
                        <a:fillRect/>
                      </a:stretch>
                    </p:blipFill>
                    <p:spPr>
                      <a:xfrm>
                        <a:off x="323334" y="1427563"/>
                        <a:ext cx="8547706" cy="2316086"/>
                      </a:xfrm>
                      <a:prstGeom prst="rect">
                        <a:avLst/>
                      </a:prstGeom>
                    </p:spPr>
                  </p:pic>
                </p:oleObj>
              </mc:Fallback>
            </mc:AlternateContent>
          </a:graphicData>
        </a:graphic>
      </p:graphicFrame>
      <p:graphicFrame>
        <p:nvGraphicFramePr>
          <p:cNvPr id="12" name="Objeto 11">
            <a:extLst>
              <a:ext uri="{FF2B5EF4-FFF2-40B4-BE49-F238E27FC236}">
                <a16:creationId xmlns:a16="http://schemas.microsoft.com/office/drawing/2014/main" id="{A0F389E5-FA50-4DA9-B3F6-B4EC1E6DE10C}"/>
              </a:ext>
            </a:extLst>
          </p:cNvPr>
          <p:cNvGraphicFramePr>
            <a:graphicFrameLocks noChangeAspect="1"/>
          </p:cNvGraphicFramePr>
          <p:nvPr>
            <p:extLst>
              <p:ext uri="{D42A27DB-BD31-4B8C-83A1-F6EECF244321}">
                <p14:modId xmlns:p14="http://schemas.microsoft.com/office/powerpoint/2010/main" val="384536488"/>
              </p:ext>
            </p:extLst>
          </p:nvPr>
        </p:nvGraphicFramePr>
        <p:xfrm>
          <a:off x="904944" y="3934594"/>
          <a:ext cx="7420188" cy="2276069"/>
        </p:xfrm>
        <a:graphic>
          <a:graphicData uri="http://schemas.openxmlformats.org/presentationml/2006/ole">
            <mc:AlternateContent xmlns:mc="http://schemas.openxmlformats.org/markup-compatibility/2006">
              <mc:Choice xmlns:v="urn:schemas-microsoft-com:vml" Requires="v">
                <p:oleObj name="Hoja de cálculo" r:id="rId4" imgW="6924793" imgH="2124107" progId="Excel.Sheet.12">
                  <p:embed/>
                </p:oleObj>
              </mc:Choice>
              <mc:Fallback>
                <p:oleObj name="Hoja de cálculo" r:id="rId4" imgW="6924793" imgH="2124107" progId="Excel.Sheet.12">
                  <p:embed/>
                  <p:pic>
                    <p:nvPicPr>
                      <p:cNvPr id="12" name="Objeto 11"/>
                      <p:cNvPicPr/>
                      <p:nvPr/>
                    </p:nvPicPr>
                    <p:blipFill>
                      <a:blip r:embed="rId5"/>
                      <a:stretch>
                        <a:fillRect/>
                      </a:stretch>
                    </p:blipFill>
                    <p:spPr>
                      <a:xfrm>
                        <a:off x="904944" y="3934594"/>
                        <a:ext cx="7420188" cy="2276069"/>
                      </a:xfrm>
                      <a:prstGeom prst="rect">
                        <a:avLst/>
                      </a:prstGeom>
                    </p:spPr>
                  </p:pic>
                </p:oleObj>
              </mc:Fallback>
            </mc:AlternateContent>
          </a:graphicData>
        </a:graphic>
      </p:graphicFrame>
    </p:spTree>
    <p:extLst>
      <p:ext uri="{BB962C8B-B14F-4D97-AF65-F5344CB8AC3E}">
        <p14:creationId xmlns:p14="http://schemas.microsoft.com/office/powerpoint/2010/main" val="37424037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p:cNvSpPr txBox="1"/>
          <p:nvPr/>
        </p:nvSpPr>
        <p:spPr>
          <a:xfrm>
            <a:off x="5503338" y="58839"/>
            <a:ext cx="2988200" cy="338554"/>
          </a:xfrm>
          <a:prstGeom prst="rect">
            <a:avLst/>
          </a:prstGeom>
          <a:noFill/>
        </p:spPr>
        <p:txBody>
          <a:bodyPr wrap="square" rtlCol="0">
            <a:spAutoFit/>
          </a:bodyPr>
          <a:lstStyle/>
          <a:p>
            <a:r>
              <a:rPr lang="es-MX" sz="1600" dirty="0">
                <a:solidFill>
                  <a:schemeClr val="bg1"/>
                </a:solidFill>
              </a:rPr>
              <a:t>Avance de Préstamos Abril 2021</a:t>
            </a:r>
          </a:p>
        </p:txBody>
      </p:sp>
      <p:sp>
        <p:nvSpPr>
          <p:cNvPr id="6" name="Marcador de texto 3"/>
          <p:cNvSpPr>
            <a:spLocks noGrp="1"/>
          </p:cNvSpPr>
          <p:nvPr>
            <p:ph type="body" sz="quarter" idx="14"/>
          </p:nvPr>
        </p:nvSpPr>
        <p:spPr>
          <a:xfrm>
            <a:off x="180304" y="585988"/>
            <a:ext cx="8542266" cy="682581"/>
          </a:xfrm>
        </p:spPr>
        <p:txBody>
          <a:bodyPr>
            <a:normAutofit lnSpcReduction="10000"/>
          </a:bodyPr>
          <a:lstStyle/>
          <a:p>
            <a:r>
              <a:rPr lang="es-MX" sz="1800" dirty="0">
                <a:latin typeface="+mj-lt"/>
              </a:rPr>
              <a:t>Préstamo a Corto Plazo (PCP)</a:t>
            </a:r>
          </a:p>
          <a:p>
            <a:pPr algn="ctr"/>
            <a:r>
              <a:rPr lang="es-MX" sz="1800" b="0" u="sng" dirty="0">
                <a:latin typeface="+mj-lt"/>
              </a:rPr>
              <a:t>Distribución Mensual por Importe Colocado</a:t>
            </a:r>
          </a:p>
        </p:txBody>
      </p:sp>
      <p:graphicFrame>
        <p:nvGraphicFramePr>
          <p:cNvPr id="2" name="Objeto 1"/>
          <p:cNvGraphicFramePr>
            <a:graphicFrameLocks noChangeAspect="1"/>
          </p:cNvGraphicFramePr>
          <p:nvPr/>
        </p:nvGraphicFramePr>
        <p:xfrm>
          <a:off x="652463" y="1307206"/>
          <a:ext cx="7839075" cy="5153025"/>
        </p:xfrm>
        <a:graphic>
          <a:graphicData uri="http://schemas.openxmlformats.org/presentationml/2006/ole">
            <mc:AlternateContent xmlns:mc="http://schemas.openxmlformats.org/markup-compatibility/2006">
              <mc:Choice xmlns:v="urn:schemas-microsoft-com:vml" Requires="v">
                <p:oleObj name="Hoja de cálculo" r:id="rId2" imgW="7839083" imgH="5153032" progId="Excel.Sheet.12">
                  <p:embed/>
                </p:oleObj>
              </mc:Choice>
              <mc:Fallback>
                <p:oleObj name="Hoja de cálculo" r:id="rId2" imgW="7839083" imgH="5153032" progId="Excel.Sheet.12">
                  <p:embed/>
                  <p:pic>
                    <p:nvPicPr>
                      <p:cNvPr id="2" name="Objeto 1"/>
                      <p:cNvPicPr/>
                      <p:nvPr/>
                    </p:nvPicPr>
                    <p:blipFill>
                      <a:blip r:embed="rId3"/>
                      <a:stretch>
                        <a:fillRect/>
                      </a:stretch>
                    </p:blipFill>
                    <p:spPr>
                      <a:xfrm>
                        <a:off x="652463" y="1307206"/>
                        <a:ext cx="7839075" cy="5153025"/>
                      </a:xfrm>
                      <a:prstGeom prst="rect">
                        <a:avLst/>
                      </a:prstGeom>
                    </p:spPr>
                  </p:pic>
                </p:oleObj>
              </mc:Fallback>
            </mc:AlternateContent>
          </a:graphicData>
        </a:graphic>
      </p:graphicFrame>
      <p:sp>
        <p:nvSpPr>
          <p:cNvPr id="5" name="Marcador de pie de página 4">
            <a:extLst>
              <a:ext uri="{FF2B5EF4-FFF2-40B4-BE49-F238E27FC236}">
                <a16:creationId xmlns:a16="http://schemas.microsoft.com/office/drawing/2014/main" id="{238C18D6-83B7-4D7F-B4A2-5C904BE19B88}"/>
              </a:ext>
            </a:extLst>
          </p:cNvPr>
          <p:cNvSpPr txBox="1">
            <a:spLocks/>
          </p:cNvSpPr>
          <p:nvPr/>
        </p:nvSpPr>
        <p:spPr>
          <a:xfrm>
            <a:off x="2886074" y="6447210"/>
            <a:ext cx="456164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s-MX" dirty="0"/>
          </a:p>
        </p:txBody>
      </p:sp>
      <p:sp>
        <p:nvSpPr>
          <p:cNvPr id="3" name="Marcador de número de diapositiva 2">
            <a:extLst>
              <a:ext uri="{FF2B5EF4-FFF2-40B4-BE49-F238E27FC236}">
                <a16:creationId xmlns:a16="http://schemas.microsoft.com/office/drawing/2014/main" id="{AA496FF5-6516-4716-9D40-852DD7A05D4C}"/>
              </a:ext>
            </a:extLst>
          </p:cNvPr>
          <p:cNvSpPr>
            <a:spLocks noGrp="1"/>
          </p:cNvSpPr>
          <p:nvPr>
            <p:ph type="sldNum" sz="quarter" idx="4"/>
          </p:nvPr>
        </p:nvSpPr>
        <p:spPr>
          <a:xfrm>
            <a:off x="8643966" y="6458857"/>
            <a:ext cx="454911" cy="406402"/>
          </a:xfrm>
        </p:spPr>
        <p:txBody>
          <a:bodyPr/>
          <a:lstStyle/>
          <a:p>
            <a:fld id="{80B2590F-B4BA-461D-B92A-63CE21F34F70}" type="slidenum">
              <a:rPr lang="es-MX" sz="1200" smtClean="0">
                <a:solidFill>
                  <a:schemeClr val="bg1">
                    <a:lumMod val="65000"/>
                  </a:schemeClr>
                </a:solidFill>
                <a:latin typeface="+mn-lt"/>
              </a:rPr>
              <a:t>25</a:t>
            </a:fld>
            <a:endParaRPr lang="es-MX" sz="1100" dirty="0">
              <a:solidFill>
                <a:schemeClr val="bg1">
                  <a:lumMod val="65000"/>
                </a:schemeClr>
              </a:solidFill>
              <a:latin typeface="+mn-lt"/>
            </a:endParaRPr>
          </a:p>
        </p:txBody>
      </p:sp>
      <p:sp>
        <p:nvSpPr>
          <p:cNvPr id="7" name="Marcador de pie de página 4">
            <a:extLst>
              <a:ext uri="{FF2B5EF4-FFF2-40B4-BE49-F238E27FC236}">
                <a16:creationId xmlns:a16="http://schemas.microsoft.com/office/drawing/2014/main" id="{AF65078B-71EB-4EC0-8110-6404BC33D98C}"/>
              </a:ext>
            </a:extLst>
          </p:cNvPr>
          <p:cNvSpPr txBox="1">
            <a:spLocks/>
          </p:cNvSpPr>
          <p:nvPr/>
        </p:nvSpPr>
        <p:spPr>
          <a:xfrm>
            <a:off x="2480809" y="6500134"/>
            <a:ext cx="4182382"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s-MX" sz="1200" dirty="0">
                <a:solidFill>
                  <a:schemeClr val="bg1">
                    <a:lumMod val="50000"/>
                  </a:schemeClr>
                </a:solidFill>
              </a:rPr>
              <a:t>Sesión Ordinaria 05/2021 del 27 de mayo de 2021</a:t>
            </a:r>
          </a:p>
        </p:txBody>
      </p:sp>
    </p:spTree>
    <p:extLst>
      <p:ext uri="{BB962C8B-B14F-4D97-AF65-F5344CB8AC3E}">
        <p14:creationId xmlns:p14="http://schemas.microsoft.com/office/powerpoint/2010/main" val="20510448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p:cNvSpPr txBox="1"/>
          <p:nvPr/>
        </p:nvSpPr>
        <p:spPr>
          <a:xfrm>
            <a:off x="5613992" y="76047"/>
            <a:ext cx="2945670" cy="338554"/>
          </a:xfrm>
          <a:prstGeom prst="rect">
            <a:avLst/>
          </a:prstGeom>
          <a:noFill/>
        </p:spPr>
        <p:txBody>
          <a:bodyPr wrap="square" rtlCol="0">
            <a:spAutoFit/>
          </a:bodyPr>
          <a:lstStyle/>
          <a:p>
            <a:r>
              <a:rPr lang="es-MX" sz="1600" dirty="0">
                <a:solidFill>
                  <a:schemeClr val="bg1"/>
                </a:solidFill>
              </a:rPr>
              <a:t>Avance de Préstamos Abril 2021</a:t>
            </a:r>
          </a:p>
        </p:txBody>
      </p:sp>
      <p:sp>
        <p:nvSpPr>
          <p:cNvPr id="6" name="Marcador de texto 3"/>
          <p:cNvSpPr>
            <a:spLocks noGrp="1"/>
          </p:cNvSpPr>
          <p:nvPr>
            <p:ph type="body" sz="quarter" idx="14"/>
          </p:nvPr>
        </p:nvSpPr>
        <p:spPr>
          <a:xfrm>
            <a:off x="180304" y="585988"/>
            <a:ext cx="8542266" cy="682581"/>
          </a:xfrm>
        </p:spPr>
        <p:txBody>
          <a:bodyPr>
            <a:normAutofit lnSpcReduction="10000"/>
          </a:bodyPr>
          <a:lstStyle/>
          <a:p>
            <a:r>
              <a:rPr lang="es-MX" sz="1800" dirty="0">
                <a:latin typeface="+mj-lt"/>
              </a:rPr>
              <a:t>Préstamo a Corto Plazo (PCP)</a:t>
            </a:r>
          </a:p>
          <a:p>
            <a:pPr algn="ctr"/>
            <a:r>
              <a:rPr lang="es-MX" sz="1800" b="0" u="sng" dirty="0">
                <a:latin typeface="+mj-lt"/>
              </a:rPr>
              <a:t>Distribución Mensual por Número de Préstamos Otorgados</a:t>
            </a:r>
          </a:p>
        </p:txBody>
      </p:sp>
      <p:graphicFrame>
        <p:nvGraphicFramePr>
          <p:cNvPr id="4" name="Objeto 3"/>
          <p:cNvGraphicFramePr>
            <a:graphicFrameLocks noChangeAspect="1"/>
          </p:cNvGraphicFramePr>
          <p:nvPr/>
        </p:nvGraphicFramePr>
        <p:xfrm>
          <a:off x="1471613" y="1290374"/>
          <a:ext cx="6200775" cy="5153025"/>
        </p:xfrm>
        <a:graphic>
          <a:graphicData uri="http://schemas.openxmlformats.org/presentationml/2006/ole">
            <mc:AlternateContent xmlns:mc="http://schemas.openxmlformats.org/markup-compatibility/2006">
              <mc:Choice xmlns:v="urn:schemas-microsoft-com:vml" Requires="v">
                <p:oleObj name="Hoja de cálculo" r:id="rId2" imgW="6200812" imgH="5153032" progId="Excel.Sheet.12">
                  <p:embed/>
                </p:oleObj>
              </mc:Choice>
              <mc:Fallback>
                <p:oleObj name="Hoja de cálculo" r:id="rId2" imgW="6200812" imgH="5153032" progId="Excel.Sheet.12">
                  <p:embed/>
                  <p:pic>
                    <p:nvPicPr>
                      <p:cNvPr id="4" name="Objeto 3"/>
                      <p:cNvPicPr/>
                      <p:nvPr/>
                    </p:nvPicPr>
                    <p:blipFill>
                      <a:blip r:embed="rId3"/>
                      <a:stretch>
                        <a:fillRect/>
                      </a:stretch>
                    </p:blipFill>
                    <p:spPr>
                      <a:xfrm>
                        <a:off x="1471613" y="1290374"/>
                        <a:ext cx="6200775" cy="5153025"/>
                      </a:xfrm>
                      <a:prstGeom prst="rect">
                        <a:avLst/>
                      </a:prstGeom>
                    </p:spPr>
                  </p:pic>
                </p:oleObj>
              </mc:Fallback>
            </mc:AlternateContent>
          </a:graphicData>
        </a:graphic>
      </p:graphicFrame>
      <p:sp>
        <p:nvSpPr>
          <p:cNvPr id="2" name="Marcador de número de diapositiva 1">
            <a:extLst>
              <a:ext uri="{FF2B5EF4-FFF2-40B4-BE49-F238E27FC236}">
                <a16:creationId xmlns:a16="http://schemas.microsoft.com/office/drawing/2014/main" id="{CC1DED78-BBDC-41F1-B654-22724A5047FE}"/>
              </a:ext>
            </a:extLst>
          </p:cNvPr>
          <p:cNvSpPr>
            <a:spLocks noGrp="1"/>
          </p:cNvSpPr>
          <p:nvPr>
            <p:ph type="sldNum" sz="quarter" idx="4"/>
          </p:nvPr>
        </p:nvSpPr>
        <p:spPr/>
        <p:txBody>
          <a:bodyPr/>
          <a:lstStyle/>
          <a:p>
            <a:fld id="{80B2590F-B4BA-461D-B92A-63CE21F34F70}" type="slidenum">
              <a:rPr lang="es-MX" sz="1200" smtClean="0">
                <a:solidFill>
                  <a:schemeClr val="bg1">
                    <a:lumMod val="65000"/>
                  </a:schemeClr>
                </a:solidFill>
                <a:latin typeface="+mn-lt"/>
              </a:rPr>
              <a:t>26</a:t>
            </a:fld>
            <a:endParaRPr lang="es-MX" sz="1200" dirty="0">
              <a:solidFill>
                <a:schemeClr val="bg1">
                  <a:lumMod val="65000"/>
                </a:schemeClr>
              </a:solidFill>
              <a:latin typeface="+mn-lt"/>
            </a:endParaRPr>
          </a:p>
        </p:txBody>
      </p:sp>
      <p:sp>
        <p:nvSpPr>
          <p:cNvPr id="7" name="Marcador de pie de página 4">
            <a:extLst>
              <a:ext uri="{FF2B5EF4-FFF2-40B4-BE49-F238E27FC236}">
                <a16:creationId xmlns:a16="http://schemas.microsoft.com/office/drawing/2014/main" id="{F8A14332-2FE2-47DC-ABF7-801249C91D7A}"/>
              </a:ext>
            </a:extLst>
          </p:cNvPr>
          <p:cNvSpPr txBox="1">
            <a:spLocks/>
          </p:cNvSpPr>
          <p:nvPr/>
        </p:nvSpPr>
        <p:spPr>
          <a:xfrm>
            <a:off x="2411046" y="6492900"/>
            <a:ext cx="4080782"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s-MX" sz="1200" dirty="0">
                <a:solidFill>
                  <a:schemeClr val="bg1">
                    <a:lumMod val="50000"/>
                  </a:schemeClr>
                </a:solidFill>
              </a:rPr>
              <a:t>Sesión Ordinaria 05/2021 del 27 de mayo de 2021</a:t>
            </a:r>
          </a:p>
        </p:txBody>
      </p:sp>
    </p:spTree>
    <p:extLst>
      <p:ext uri="{BB962C8B-B14F-4D97-AF65-F5344CB8AC3E}">
        <p14:creationId xmlns:p14="http://schemas.microsoft.com/office/powerpoint/2010/main" val="9602659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p:cNvSpPr txBox="1"/>
          <p:nvPr/>
        </p:nvSpPr>
        <p:spPr>
          <a:xfrm>
            <a:off x="5409129" y="103031"/>
            <a:ext cx="3082409" cy="338554"/>
          </a:xfrm>
          <a:prstGeom prst="rect">
            <a:avLst/>
          </a:prstGeom>
          <a:noFill/>
        </p:spPr>
        <p:txBody>
          <a:bodyPr wrap="square" rtlCol="0">
            <a:spAutoFit/>
          </a:bodyPr>
          <a:lstStyle/>
          <a:p>
            <a:r>
              <a:rPr lang="es-MX" sz="1600" dirty="0">
                <a:solidFill>
                  <a:schemeClr val="bg1"/>
                </a:solidFill>
              </a:rPr>
              <a:t>Avance de Préstamos Abril 2021</a:t>
            </a:r>
          </a:p>
        </p:txBody>
      </p:sp>
      <p:sp>
        <p:nvSpPr>
          <p:cNvPr id="6" name="Marcador de texto 3"/>
          <p:cNvSpPr>
            <a:spLocks noGrp="1"/>
          </p:cNvSpPr>
          <p:nvPr>
            <p:ph type="body" sz="quarter" idx="14"/>
          </p:nvPr>
        </p:nvSpPr>
        <p:spPr>
          <a:xfrm>
            <a:off x="180304" y="585988"/>
            <a:ext cx="8542266" cy="682581"/>
          </a:xfrm>
        </p:spPr>
        <p:txBody>
          <a:bodyPr>
            <a:normAutofit lnSpcReduction="10000"/>
          </a:bodyPr>
          <a:lstStyle/>
          <a:p>
            <a:r>
              <a:rPr lang="es-MX" sz="1800" dirty="0">
                <a:latin typeface="+mj-lt"/>
              </a:rPr>
              <a:t>Préstamo a Mediano Plazo (PMP)</a:t>
            </a:r>
          </a:p>
          <a:p>
            <a:pPr algn="ctr"/>
            <a:r>
              <a:rPr lang="es-MX" sz="1800" b="0" u="sng" dirty="0">
                <a:latin typeface="+mj-lt"/>
              </a:rPr>
              <a:t>Distribución Mensual por Importe Colocado</a:t>
            </a:r>
          </a:p>
        </p:txBody>
      </p:sp>
      <p:graphicFrame>
        <p:nvGraphicFramePr>
          <p:cNvPr id="2" name="Objeto 1"/>
          <p:cNvGraphicFramePr>
            <a:graphicFrameLocks noChangeAspect="1"/>
          </p:cNvGraphicFramePr>
          <p:nvPr/>
        </p:nvGraphicFramePr>
        <p:xfrm>
          <a:off x="652463" y="1290369"/>
          <a:ext cx="7839075" cy="5153025"/>
        </p:xfrm>
        <a:graphic>
          <a:graphicData uri="http://schemas.openxmlformats.org/presentationml/2006/ole">
            <mc:AlternateContent xmlns:mc="http://schemas.openxmlformats.org/markup-compatibility/2006">
              <mc:Choice xmlns:v="urn:schemas-microsoft-com:vml" Requires="v">
                <p:oleObj name="Hoja de cálculo" r:id="rId2" imgW="7839083" imgH="5153032" progId="Excel.Sheet.12">
                  <p:embed/>
                </p:oleObj>
              </mc:Choice>
              <mc:Fallback>
                <p:oleObj name="Hoja de cálculo" r:id="rId2" imgW="7839083" imgH="5153032" progId="Excel.Sheet.12">
                  <p:embed/>
                  <p:pic>
                    <p:nvPicPr>
                      <p:cNvPr id="2" name="Objeto 1"/>
                      <p:cNvPicPr/>
                      <p:nvPr/>
                    </p:nvPicPr>
                    <p:blipFill>
                      <a:blip r:embed="rId3"/>
                      <a:stretch>
                        <a:fillRect/>
                      </a:stretch>
                    </p:blipFill>
                    <p:spPr>
                      <a:xfrm>
                        <a:off x="652463" y="1290369"/>
                        <a:ext cx="7839075" cy="5153025"/>
                      </a:xfrm>
                      <a:prstGeom prst="rect">
                        <a:avLst/>
                      </a:prstGeom>
                    </p:spPr>
                  </p:pic>
                </p:oleObj>
              </mc:Fallback>
            </mc:AlternateContent>
          </a:graphicData>
        </a:graphic>
      </p:graphicFrame>
      <p:sp>
        <p:nvSpPr>
          <p:cNvPr id="3" name="Marcador de número de diapositiva 2">
            <a:extLst>
              <a:ext uri="{FF2B5EF4-FFF2-40B4-BE49-F238E27FC236}">
                <a16:creationId xmlns:a16="http://schemas.microsoft.com/office/drawing/2014/main" id="{356290AB-BD67-4AB9-BBFA-6920A114A81F}"/>
              </a:ext>
            </a:extLst>
          </p:cNvPr>
          <p:cNvSpPr>
            <a:spLocks noGrp="1"/>
          </p:cNvSpPr>
          <p:nvPr>
            <p:ph type="sldNum" sz="quarter" idx="4"/>
          </p:nvPr>
        </p:nvSpPr>
        <p:spPr/>
        <p:txBody>
          <a:bodyPr/>
          <a:lstStyle/>
          <a:p>
            <a:fld id="{80B2590F-B4BA-461D-B92A-63CE21F34F70}" type="slidenum">
              <a:rPr lang="es-MX" sz="1200" smtClean="0">
                <a:solidFill>
                  <a:schemeClr val="bg1">
                    <a:lumMod val="65000"/>
                  </a:schemeClr>
                </a:solidFill>
                <a:latin typeface="+mn-lt"/>
              </a:rPr>
              <a:t>27</a:t>
            </a:fld>
            <a:endParaRPr lang="es-MX" sz="1200" dirty="0">
              <a:solidFill>
                <a:schemeClr val="bg1">
                  <a:lumMod val="65000"/>
                </a:schemeClr>
              </a:solidFill>
              <a:latin typeface="+mn-lt"/>
            </a:endParaRPr>
          </a:p>
        </p:txBody>
      </p:sp>
      <p:sp>
        <p:nvSpPr>
          <p:cNvPr id="7" name="Marcador de pie de página 4">
            <a:extLst>
              <a:ext uri="{FF2B5EF4-FFF2-40B4-BE49-F238E27FC236}">
                <a16:creationId xmlns:a16="http://schemas.microsoft.com/office/drawing/2014/main" id="{8DA43495-4443-441F-8420-B92606BAA6CE}"/>
              </a:ext>
            </a:extLst>
          </p:cNvPr>
          <p:cNvSpPr txBox="1">
            <a:spLocks/>
          </p:cNvSpPr>
          <p:nvPr/>
        </p:nvSpPr>
        <p:spPr>
          <a:xfrm>
            <a:off x="2765512" y="6501450"/>
            <a:ext cx="3371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s-MX" sz="1200" dirty="0">
                <a:solidFill>
                  <a:schemeClr val="bg1">
                    <a:lumMod val="50000"/>
                  </a:schemeClr>
                </a:solidFill>
              </a:rPr>
              <a:t>Sesión Ordinaria 05/2021 del 27 de mayo de 2021</a:t>
            </a:r>
          </a:p>
        </p:txBody>
      </p:sp>
    </p:spTree>
    <p:extLst>
      <p:ext uri="{BB962C8B-B14F-4D97-AF65-F5344CB8AC3E}">
        <p14:creationId xmlns:p14="http://schemas.microsoft.com/office/powerpoint/2010/main" val="3324039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p:cNvSpPr txBox="1"/>
          <p:nvPr/>
        </p:nvSpPr>
        <p:spPr>
          <a:xfrm>
            <a:off x="5579250" y="77201"/>
            <a:ext cx="2962566" cy="338554"/>
          </a:xfrm>
          <a:prstGeom prst="rect">
            <a:avLst/>
          </a:prstGeom>
          <a:noFill/>
        </p:spPr>
        <p:txBody>
          <a:bodyPr wrap="square" rtlCol="0">
            <a:spAutoFit/>
          </a:bodyPr>
          <a:lstStyle/>
          <a:p>
            <a:r>
              <a:rPr lang="es-MX" sz="1600" dirty="0">
                <a:solidFill>
                  <a:schemeClr val="bg1"/>
                </a:solidFill>
              </a:rPr>
              <a:t>Avance de Préstamos Abril 2021</a:t>
            </a:r>
          </a:p>
        </p:txBody>
      </p:sp>
      <p:sp>
        <p:nvSpPr>
          <p:cNvPr id="6" name="Marcador de texto 3"/>
          <p:cNvSpPr>
            <a:spLocks noGrp="1"/>
          </p:cNvSpPr>
          <p:nvPr>
            <p:ph type="body" sz="quarter" idx="14"/>
          </p:nvPr>
        </p:nvSpPr>
        <p:spPr>
          <a:xfrm>
            <a:off x="180304" y="585988"/>
            <a:ext cx="8542266" cy="682581"/>
          </a:xfrm>
        </p:spPr>
        <p:txBody>
          <a:bodyPr>
            <a:normAutofit lnSpcReduction="10000"/>
          </a:bodyPr>
          <a:lstStyle/>
          <a:p>
            <a:r>
              <a:rPr lang="es-MX" sz="1800" dirty="0">
                <a:latin typeface="+mj-lt"/>
              </a:rPr>
              <a:t>Préstamo a Mediano Plazo (PMP)</a:t>
            </a:r>
          </a:p>
          <a:p>
            <a:pPr algn="ctr"/>
            <a:r>
              <a:rPr lang="es-MX" sz="1800" b="0" u="sng" dirty="0">
                <a:latin typeface="+mj-lt"/>
              </a:rPr>
              <a:t>Distribución Mensual por Número de Préstamos Otorgados</a:t>
            </a:r>
          </a:p>
        </p:txBody>
      </p:sp>
      <p:graphicFrame>
        <p:nvGraphicFramePr>
          <p:cNvPr id="3" name="Objeto 2"/>
          <p:cNvGraphicFramePr>
            <a:graphicFrameLocks noChangeAspect="1"/>
          </p:cNvGraphicFramePr>
          <p:nvPr/>
        </p:nvGraphicFramePr>
        <p:xfrm>
          <a:off x="1471613" y="1289220"/>
          <a:ext cx="6200775" cy="5153025"/>
        </p:xfrm>
        <a:graphic>
          <a:graphicData uri="http://schemas.openxmlformats.org/presentationml/2006/ole">
            <mc:AlternateContent xmlns:mc="http://schemas.openxmlformats.org/markup-compatibility/2006">
              <mc:Choice xmlns:v="urn:schemas-microsoft-com:vml" Requires="v">
                <p:oleObj name="Hoja de cálculo" r:id="rId2" imgW="6200812" imgH="5153032" progId="Excel.Sheet.12">
                  <p:embed/>
                </p:oleObj>
              </mc:Choice>
              <mc:Fallback>
                <p:oleObj name="Hoja de cálculo" r:id="rId2" imgW="6200812" imgH="5153032" progId="Excel.Sheet.12">
                  <p:embed/>
                  <p:pic>
                    <p:nvPicPr>
                      <p:cNvPr id="3" name="Objeto 2"/>
                      <p:cNvPicPr/>
                      <p:nvPr/>
                    </p:nvPicPr>
                    <p:blipFill>
                      <a:blip r:embed="rId3"/>
                      <a:stretch>
                        <a:fillRect/>
                      </a:stretch>
                    </p:blipFill>
                    <p:spPr>
                      <a:xfrm>
                        <a:off x="1471613" y="1289220"/>
                        <a:ext cx="6200775" cy="5153025"/>
                      </a:xfrm>
                      <a:prstGeom prst="rect">
                        <a:avLst/>
                      </a:prstGeom>
                    </p:spPr>
                  </p:pic>
                </p:oleObj>
              </mc:Fallback>
            </mc:AlternateContent>
          </a:graphicData>
        </a:graphic>
      </p:graphicFrame>
      <p:sp>
        <p:nvSpPr>
          <p:cNvPr id="2" name="Marcador de número de diapositiva 1">
            <a:extLst>
              <a:ext uri="{FF2B5EF4-FFF2-40B4-BE49-F238E27FC236}">
                <a16:creationId xmlns:a16="http://schemas.microsoft.com/office/drawing/2014/main" id="{044DFD8C-F39E-4D49-8A23-094E5BF32F2F}"/>
              </a:ext>
            </a:extLst>
          </p:cNvPr>
          <p:cNvSpPr>
            <a:spLocks noGrp="1"/>
          </p:cNvSpPr>
          <p:nvPr>
            <p:ph type="sldNum" sz="quarter" idx="4"/>
          </p:nvPr>
        </p:nvSpPr>
        <p:spPr/>
        <p:txBody>
          <a:bodyPr/>
          <a:lstStyle/>
          <a:p>
            <a:fld id="{80B2590F-B4BA-461D-B92A-63CE21F34F70}" type="slidenum">
              <a:rPr lang="es-MX" sz="1200" smtClean="0">
                <a:solidFill>
                  <a:schemeClr val="bg1">
                    <a:lumMod val="65000"/>
                  </a:schemeClr>
                </a:solidFill>
                <a:latin typeface="+mn-lt"/>
              </a:rPr>
              <a:t>28</a:t>
            </a:fld>
            <a:endParaRPr lang="es-MX" sz="1200" dirty="0">
              <a:solidFill>
                <a:schemeClr val="bg1">
                  <a:lumMod val="65000"/>
                </a:schemeClr>
              </a:solidFill>
              <a:latin typeface="+mn-lt"/>
            </a:endParaRPr>
          </a:p>
        </p:txBody>
      </p:sp>
      <p:sp>
        <p:nvSpPr>
          <p:cNvPr id="7" name="Marcador de pie de página 4">
            <a:extLst>
              <a:ext uri="{FF2B5EF4-FFF2-40B4-BE49-F238E27FC236}">
                <a16:creationId xmlns:a16="http://schemas.microsoft.com/office/drawing/2014/main" id="{53B1CCB7-1758-421C-9213-0852C0F35705}"/>
              </a:ext>
            </a:extLst>
          </p:cNvPr>
          <p:cNvSpPr txBox="1">
            <a:spLocks/>
          </p:cNvSpPr>
          <p:nvPr/>
        </p:nvSpPr>
        <p:spPr>
          <a:xfrm>
            <a:off x="2886075" y="6505316"/>
            <a:ext cx="3371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s-MX" sz="1200" dirty="0">
                <a:solidFill>
                  <a:schemeClr val="bg1">
                    <a:lumMod val="50000"/>
                  </a:schemeClr>
                </a:solidFill>
              </a:rPr>
              <a:t>Sesión Ordinaria 05/2021 del 27 de mayo de 2021</a:t>
            </a:r>
          </a:p>
        </p:txBody>
      </p:sp>
    </p:spTree>
    <p:extLst>
      <p:ext uri="{BB962C8B-B14F-4D97-AF65-F5344CB8AC3E}">
        <p14:creationId xmlns:p14="http://schemas.microsoft.com/office/powerpoint/2010/main" val="14044084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p:cNvSpPr txBox="1"/>
          <p:nvPr/>
        </p:nvSpPr>
        <p:spPr>
          <a:xfrm>
            <a:off x="5409129" y="103031"/>
            <a:ext cx="3082409" cy="338554"/>
          </a:xfrm>
          <a:prstGeom prst="rect">
            <a:avLst/>
          </a:prstGeom>
          <a:noFill/>
        </p:spPr>
        <p:txBody>
          <a:bodyPr wrap="square" rtlCol="0">
            <a:spAutoFit/>
          </a:bodyPr>
          <a:lstStyle/>
          <a:p>
            <a:r>
              <a:rPr lang="es-MX" sz="1600" dirty="0">
                <a:solidFill>
                  <a:schemeClr val="bg1"/>
                </a:solidFill>
              </a:rPr>
              <a:t>Avance de Préstamos Abril 2021</a:t>
            </a:r>
          </a:p>
        </p:txBody>
      </p:sp>
      <p:sp>
        <p:nvSpPr>
          <p:cNvPr id="6" name="Marcador de texto 3"/>
          <p:cNvSpPr>
            <a:spLocks noGrp="1"/>
          </p:cNvSpPr>
          <p:nvPr>
            <p:ph type="body" sz="quarter" idx="14"/>
          </p:nvPr>
        </p:nvSpPr>
        <p:spPr>
          <a:xfrm>
            <a:off x="180304" y="585988"/>
            <a:ext cx="8542266" cy="682581"/>
          </a:xfrm>
        </p:spPr>
        <p:txBody>
          <a:bodyPr>
            <a:normAutofit lnSpcReduction="10000"/>
          </a:bodyPr>
          <a:lstStyle/>
          <a:p>
            <a:r>
              <a:rPr lang="es-MX" sz="1800" dirty="0">
                <a:latin typeface="+mj-lt"/>
              </a:rPr>
              <a:t>Préstamo de Liquidez a Mediano Plazo (PLMP)</a:t>
            </a:r>
          </a:p>
          <a:p>
            <a:pPr algn="ctr"/>
            <a:r>
              <a:rPr lang="es-MX" sz="1800" b="0" u="sng" dirty="0">
                <a:latin typeface="+mj-lt"/>
              </a:rPr>
              <a:t>Distribución Mensual por Importe Colocado</a:t>
            </a:r>
          </a:p>
        </p:txBody>
      </p:sp>
      <p:graphicFrame>
        <p:nvGraphicFramePr>
          <p:cNvPr id="2" name="Objeto 1"/>
          <p:cNvGraphicFramePr>
            <a:graphicFrameLocks noChangeAspect="1"/>
          </p:cNvGraphicFramePr>
          <p:nvPr/>
        </p:nvGraphicFramePr>
        <p:xfrm>
          <a:off x="652463" y="1289223"/>
          <a:ext cx="7839075" cy="5153025"/>
        </p:xfrm>
        <a:graphic>
          <a:graphicData uri="http://schemas.openxmlformats.org/presentationml/2006/ole">
            <mc:AlternateContent xmlns:mc="http://schemas.openxmlformats.org/markup-compatibility/2006">
              <mc:Choice xmlns:v="urn:schemas-microsoft-com:vml" Requires="v">
                <p:oleObj name="Hoja de cálculo" r:id="rId2" imgW="7839083" imgH="5153032" progId="Excel.Sheet.12">
                  <p:embed/>
                </p:oleObj>
              </mc:Choice>
              <mc:Fallback>
                <p:oleObj name="Hoja de cálculo" r:id="rId2" imgW="7839083" imgH="5153032" progId="Excel.Sheet.12">
                  <p:embed/>
                  <p:pic>
                    <p:nvPicPr>
                      <p:cNvPr id="2" name="Objeto 1"/>
                      <p:cNvPicPr/>
                      <p:nvPr/>
                    </p:nvPicPr>
                    <p:blipFill>
                      <a:blip r:embed="rId3"/>
                      <a:stretch>
                        <a:fillRect/>
                      </a:stretch>
                    </p:blipFill>
                    <p:spPr>
                      <a:xfrm>
                        <a:off x="652463" y="1289223"/>
                        <a:ext cx="7839075" cy="5153025"/>
                      </a:xfrm>
                      <a:prstGeom prst="rect">
                        <a:avLst/>
                      </a:prstGeom>
                    </p:spPr>
                  </p:pic>
                </p:oleObj>
              </mc:Fallback>
            </mc:AlternateContent>
          </a:graphicData>
        </a:graphic>
      </p:graphicFrame>
      <p:sp>
        <p:nvSpPr>
          <p:cNvPr id="3" name="Marcador de número de diapositiva 2">
            <a:extLst>
              <a:ext uri="{FF2B5EF4-FFF2-40B4-BE49-F238E27FC236}">
                <a16:creationId xmlns:a16="http://schemas.microsoft.com/office/drawing/2014/main" id="{A82242C5-5C06-483F-8FAE-6B4029C921B8}"/>
              </a:ext>
            </a:extLst>
          </p:cNvPr>
          <p:cNvSpPr>
            <a:spLocks noGrp="1"/>
          </p:cNvSpPr>
          <p:nvPr>
            <p:ph type="sldNum" sz="quarter" idx="4"/>
          </p:nvPr>
        </p:nvSpPr>
        <p:spPr/>
        <p:txBody>
          <a:bodyPr/>
          <a:lstStyle/>
          <a:p>
            <a:fld id="{80B2590F-B4BA-461D-B92A-63CE21F34F70}" type="slidenum">
              <a:rPr lang="es-MX" sz="1200" smtClean="0">
                <a:solidFill>
                  <a:schemeClr val="bg1">
                    <a:lumMod val="65000"/>
                  </a:schemeClr>
                </a:solidFill>
                <a:latin typeface="+mn-lt"/>
              </a:rPr>
              <a:t>29</a:t>
            </a:fld>
            <a:endParaRPr lang="es-MX" sz="1200" dirty="0">
              <a:solidFill>
                <a:schemeClr val="bg1">
                  <a:lumMod val="65000"/>
                </a:schemeClr>
              </a:solidFill>
              <a:latin typeface="+mn-lt"/>
            </a:endParaRPr>
          </a:p>
        </p:txBody>
      </p:sp>
      <p:sp>
        <p:nvSpPr>
          <p:cNvPr id="7" name="Marcador de pie de página 4">
            <a:extLst>
              <a:ext uri="{FF2B5EF4-FFF2-40B4-BE49-F238E27FC236}">
                <a16:creationId xmlns:a16="http://schemas.microsoft.com/office/drawing/2014/main" id="{271CE78F-F06D-45C4-A368-20EC4C6DA5FE}"/>
              </a:ext>
            </a:extLst>
          </p:cNvPr>
          <p:cNvSpPr txBox="1">
            <a:spLocks/>
          </p:cNvSpPr>
          <p:nvPr/>
        </p:nvSpPr>
        <p:spPr>
          <a:xfrm>
            <a:off x="2915103" y="6505266"/>
            <a:ext cx="3371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MX" sz="1200" dirty="0">
                <a:solidFill>
                  <a:schemeClr val="bg1">
                    <a:lumMod val="50000"/>
                  </a:schemeClr>
                </a:solidFill>
              </a:rPr>
              <a:t>Sesión Ordinaria 05/2021 del 27 de mayo de 2021</a:t>
            </a:r>
          </a:p>
        </p:txBody>
      </p:sp>
    </p:spTree>
    <p:extLst>
      <p:ext uri="{BB962C8B-B14F-4D97-AF65-F5344CB8AC3E}">
        <p14:creationId xmlns:p14="http://schemas.microsoft.com/office/powerpoint/2010/main" val="24673216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texto 6">
            <a:extLst>
              <a:ext uri="{FF2B5EF4-FFF2-40B4-BE49-F238E27FC236}">
                <a16:creationId xmlns:a16="http://schemas.microsoft.com/office/drawing/2014/main" id="{EC396478-7E4B-4449-BD40-FA88FB980AE4}"/>
              </a:ext>
            </a:extLst>
          </p:cNvPr>
          <p:cNvSpPr>
            <a:spLocks noGrp="1"/>
          </p:cNvSpPr>
          <p:nvPr>
            <p:ph type="body" sz="quarter" idx="15"/>
          </p:nvPr>
        </p:nvSpPr>
        <p:spPr>
          <a:xfrm>
            <a:off x="411376" y="2393004"/>
            <a:ext cx="8321247" cy="3337270"/>
          </a:xfrm>
        </p:spPr>
        <p:txBody>
          <a:bodyPr/>
          <a:lstStyle/>
          <a:p>
            <a:r>
              <a:rPr lang="es-MX" dirty="0">
                <a:solidFill>
                  <a:schemeClr val="tx1">
                    <a:lumMod val="75000"/>
                    <a:lumOff val="25000"/>
                  </a:schemeClr>
                </a:solidFill>
                <a:cs typeface="Arial" pitchFamily="34" charset="0"/>
              </a:rPr>
              <a:t>Con fundamento en el Artículo 151, Párrafo Segundo, de la Ley del Instituto de Pensiones del Estado de Jalisco, se pone a la consideración del Consejo Directivo la propuesta por parte del Director General de nombrar a David Antonio Wong Avilés como </a:t>
            </a:r>
            <a:r>
              <a:rPr lang="es-MX" dirty="0">
                <a:solidFill>
                  <a:schemeClr val="tx1">
                    <a:lumMod val="75000"/>
                    <a:lumOff val="25000"/>
                  </a:schemeClr>
                </a:solidFill>
              </a:rPr>
              <a:t>Secretario de Actas del Consejo Directivo.</a:t>
            </a:r>
          </a:p>
          <a:p>
            <a:endParaRPr lang="es-MX" dirty="0"/>
          </a:p>
        </p:txBody>
      </p:sp>
      <p:sp>
        <p:nvSpPr>
          <p:cNvPr id="6" name="Marcador de texto 5">
            <a:extLst>
              <a:ext uri="{FF2B5EF4-FFF2-40B4-BE49-F238E27FC236}">
                <a16:creationId xmlns:a16="http://schemas.microsoft.com/office/drawing/2014/main" id="{DA571815-E78A-4DDF-9F3F-436CA326F15E}"/>
              </a:ext>
            </a:extLst>
          </p:cNvPr>
          <p:cNvSpPr>
            <a:spLocks noGrp="1"/>
          </p:cNvSpPr>
          <p:nvPr>
            <p:ph type="body" sz="quarter" idx="14"/>
          </p:nvPr>
        </p:nvSpPr>
        <p:spPr>
          <a:xfrm>
            <a:off x="1676400" y="-100688"/>
            <a:ext cx="7467600" cy="471960"/>
          </a:xfrm>
        </p:spPr>
        <p:txBody>
          <a:bodyPr/>
          <a:lstStyle/>
          <a:p>
            <a:r>
              <a:rPr lang="es-MX" sz="2000" dirty="0"/>
              <a:t>3. Propuesta para la Designación de Secretario de Actas del Consejo Directivo</a:t>
            </a:r>
          </a:p>
        </p:txBody>
      </p:sp>
      <p:sp>
        <p:nvSpPr>
          <p:cNvPr id="3" name="Marcador de número de diapositiva 2">
            <a:extLst>
              <a:ext uri="{FF2B5EF4-FFF2-40B4-BE49-F238E27FC236}">
                <a16:creationId xmlns:a16="http://schemas.microsoft.com/office/drawing/2014/main" id="{BB7E7558-6D95-4E30-BDA0-5BCA101C06FF}"/>
              </a:ext>
            </a:extLst>
          </p:cNvPr>
          <p:cNvSpPr>
            <a:spLocks noGrp="1"/>
          </p:cNvSpPr>
          <p:nvPr>
            <p:ph type="sldNum" sz="quarter" idx="4"/>
          </p:nvPr>
        </p:nvSpPr>
        <p:spPr/>
        <p:txBody>
          <a:bodyPr/>
          <a:lstStyle/>
          <a:p>
            <a:fld id="{08DCC1CA-BC64-9342-9FC6-0A703FD15379}" type="slidenum">
              <a:rPr lang="en-US" smtClean="0"/>
              <a:pPr/>
              <a:t>3</a:t>
            </a:fld>
            <a:endParaRPr lang="en-US" dirty="0"/>
          </a:p>
        </p:txBody>
      </p:sp>
      <p:sp>
        <p:nvSpPr>
          <p:cNvPr id="5" name="Marcador de pie de página 4">
            <a:extLst>
              <a:ext uri="{FF2B5EF4-FFF2-40B4-BE49-F238E27FC236}">
                <a16:creationId xmlns:a16="http://schemas.microsoft.com/office/drawing/2014/main" id="{7E977078-7A0F-44E2-9735-FB3A021C82DE}"/>
              </a:ext>
            </a:extLst>
          </p:cNvPr>
          <p:cNvSpPr>
            <a:spLocks noGrp="1"/>
          </p:cNvSpPr>
          <p:nvPr>
            <p:ph type="ftr" sz="quarter" idx="3"/>
          </p:nvPr>
        </p:nvSpPr>
        <p:spPr/>
        <p:txBody>
          <a:bodyPr/>
          <a:lstStyle/>
          <a:p>
            <a:r>
              <a:rPr lang="es-MX" dirty="0"/>
              <a:t>Sesión Ordinaria 05/2021 del 27 de mayo de 2021</a:t>
            </a:r>
          </a:p>
        </p:txBody>
      </p:sp>
    </p:spTree>
    <p:extLst>
      <p:ext uri="{BB962C8B-B14F-4D97-AF65-F5344CB8AC3E}">
        <p14:creationId xmlns:p14="http://schemas.microsoft.com/office/powerpoint/2010/main" val="6742262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p:cNvSpPr txBox="1"/>
          <p:nvPr/>
        </p:nvSpPr>
        <p:spPr>
          <a:xfrm>
            <a:off x="5409129" y="103031"/>
            <a:ext cx="2979959" cy="338554"/>
          </a:xfrm>
          <a:prstGeom prst="rect">
            <a:avLst/>
          </a:prstGeom>
          <a:noFill/>
        </p:spPr>
        <p:txBody>
          <a:bodyPr wrap="square" rtlCol="0">
            <a:spAutoFit/>
          </a:bodyPr>
          <a:lstStyle/>
          <a:p>
            <a:r>
              <a:rPr lang="es-MX" sz="1600" dirty="0">
                <a:solidFill>
                  <a:schemeClr val="bg1"/>
                </a:solidFill>
              </a:rPr>
              <a:t>Avance de Préstamos Abril 2021</a:t>
            </a:r>
          </a:p>
        </p:txBody>
      </p:sp>
      <p:sp>
        <p:nvSpPr>
          <p:cNvPr id="6" name="Marcador de texto 3"/>
          <p:cNvSpPr>
            <a:spLocks noGrp="1"/>
          </p:cNvSpPr>
          <p:nvPr>
            <p:ph type="body" sz="quarter" idx="14"/>
          </p:nvPr>
        </p:nvSpPr>
        <p:spPr>
          <a:xfrm>
            <a:off x="180304" y="585988"/>
            <a:ext cx="8542266" cy="682581"/>
          </a:xfrm>
        </p:spPr>
        <p:txBody>
          <a:bodyPr>
            <a:normAutofit lnSpcReduction="10000"/>
          </a:bodyPr>
          <a:lstStyle/>
          <a:p>
            <a:r>
              <a:rPr lang="es-MX" sz="1800" dirty="0">
                <a:latin typeface="+mj-lt"/>
              </a:rPr>
              <a:t>Préstamo de Liquidez a Mediano Plazo (PLMP)</a:t>
            </a:r>
          </a:p>
          <a:p>
            <a:pPr algn="ctr"/>
            <a:r>
              <a:rPr lang="es-MX" sz="1800" b="0" u="sng" dirty="0">
                <a:latin typeface="+mj-lt"/>
              </a:rPr>
              <a:t>Distribución Mensual por Número de Préstamos Otorgados</a:t>
            </a:r>
          </a:p>
        </p:txBody>
      </p:sp>
      <p:graphicFrame>
        <p:nvGraphicFramePr>
          <p:cNvPr id="3" name="Objeto 2"/>
          <p:cNvGraphicFramePr>
            <a:graphicFrameLocks noChangeAspect="1"/>
          </p:cNvGraphicFramePr>
          <p:nvPr/>
        </p:nvGraphicFramePr>
        <p:xfrm>
          <a:off x="1471613" y="1302866"/>
          <a:ext cx="6200775" cy="5153025"/>
        </p:xfrm>
        <a:graphic>
          <a:graphicData uri="http://schemas.openxmlformats.org/presentationml/2006/ole">
            <mc:AlternateContent xmlns:mc="http://schemas.openxmlformats.org/markup-compatibility/2006">
              <mc:Choice xmlns:v="urn:schemas-microsoft-com:vml" Requires="v">
                <p:oleObj name="Hoja de cálculo" r:id="rId2" imgW="6200812" imgH="5153032" progId="Excel.Sheet.12">
                  <p:embed/>
                </p:oleObj>
              </mc:Choice>
              <mc:Fallback>
                <p:oleObj name="Hoja de cálculo" r:id="rId2" imgW="6200812" imgH="5153032" progId="Excel.Sheet.12">
                  <p:embed/>
                  <p:pic>
                    <p:nvPicPr>
                      <p:cNvPr id="3" name="Objeto 2"/>
                      <p:cNvPicPr/>
                      <p:nvPr/>
                    </p:nvPicPr>
                    <p:blipFill>
                      <a:blip r:embed="rId3"/>
                      <a:stretch>
                        <a:fillRect/>
                      </a:stretch>
                    </p:blipFill>
                    <p:spPr>
                      <a:xfrm>
                        <a:off x="1471613" y="1302866"/>
                        <a:ext cx="6200775" cy="5153025"/>
                      </a:xfrm>
                      <a:prstGeom prst="rect">
                        <a:avLst/>
                      </a:prstGeom>
                    </p:spPr>
                  </p:pic>
                </p:oleObj>
              </mc:Fallback>
            </mc:AlternateContent>
          </a:graphicData>
        </a:graphic>
      </p:graphicFrame>
      <p:sp>
        <p:nvSpPr>
          <p:cNvPr id="2" name="Marcador de número de diapositiva 1">
            <a:extLst>
              <a:ext uri="{FF2B5EF4-FFF2-40B4-BE49-F238E27FC236}">
                <a16:creationId xmlns:a16="http://schemas.microsoft.com/office/drawing/2014/main" id="{E57A107A-920D-4F2B-9272-526909532C57}"/>
              </a:ext>
            </a:extLst>
          </p:cNvPr>
          <p:cNvSpPr>
            <a:spLocks noGrp="1"/>
          </p:cNvSpPr>
          <p:nvPr>
            <p:ph type="sldNum" sz="quarter" idx="4"/>
          </p:nvPr>
        </p:nvSpPr>
        <p:spPr/>
        <p:txBody>
          <a:bodyPr/>
          <a:lstStyle/>
          <a:p>
            <a:fld id="{80B2590F-B4BA-461D-B92A-63CE21F34F70}" type="slidenum">
              <a:rPr lang="es-MX" sz="1200" smtClean="0">
                <a:solidFill>
                  <a:schemeClr val="bg1">
                    <a:lumMod val="65000"/>
                  </a:schemeClr>
                </a:solidFill>
                <a:latin typeface="+mn-lt"/>
              </a:rPr>
              <a:t>30</a:t>
            </a:fld>
            <a:endParaRPr lang="es-MX" sz="1200" dirty="0">
              <a:solidFill>
                <a:schemeClr val="bg1">
                  <a:lumMod val="65000"/>
                </a:schemeClr>
              </a:solidFill>
              <a:latin typeface="+mn-lt"/>
            </a:endParaRPr>
          </a:p>
        </p:txBody>
      </p:sp>
      <p:sp>
        <p:nvSpPr>
          <p:cNvPr id="7" name="Marcador de pie de página 4">
            <a:extLst>
              <a:ext uri="{FF2B5EF4-FFF2-40B4-BE49-F238E27FC236}">
                <a16:creationId xmlns:a16="http://schemas.microsoft.com/office/drawing/2014/main" id="{126A033E-EDDA-4F42-8F37-857A386FD7B0}"/>
              </a:ext>
            </a:extLst>
          </p:cNvPr>
          <p:cNvSpPr txBox="1">
            <a:spLocks/>
          </p:cNvSpPr>
          <p:nvPr/>
        </p:nvSpPr>
        <p:spPr>
          <a:xfrm>
            <a:off x="2886075" y="6481500"/>
            <a:ext cx="3371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s-MX" sz="1200" dirty="0">
                <a:solidFill>
                  <a:schemeClr val="bg1">
                    <a:lumMod val="50000"/>
                  </a:schemeClr>
                </a:solidFill>
              </a:rPr>
              <a:t>Sesión Ordinaria 05/2021 del 27 de mayo de 2021</a:t>
            </a:r>
          </a:p>
        </p:txBody>
      </p:sp>
    </p:spTree>
    <p:extLst>
      <p:ext uri="{BB962C8B-B14F-4D97-AF65-F5344CB8AC3E}">
        <p14:creationId xmlns:p14="http://schemas.microsoft.com/office/powerpoint/2010/main" val="18553048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p:cNvSpPr txBox="1"/>
          <p:nvPr/>
        </p:nvSpPr>
        <p:spPr>
          <a:xfrm>
            <a:off x="5409129" y="103031"/>
            <a:ext cx="3082409" cy="338554"/>
          </a:xfrm>
          <a:prstGeom prst="rect">
            <a:avLst/>
          </a:prstGeom>
          <a:noFill/>
        </p:spPr>
        <p:txBody>
          <a:bodyPr wrap="square" rtlCol="0">
            <a:spAutoFit/>
          </a:bodyPr>
          <a:lstStyle/>
          <a:p>
            <a:r>
              <a:rPr lang="es-MX" sz="1600" dirty="0">
                <a:solidFill>
                  <a:schemeClr val="bg1"/>
                </a:solidFill>
              </a:rPr>
              <a:t>Avance de Préstamos Abril 2021</a:t>
            </a:r>
          </a:p>
        </p:txBody>
      </p:sp>
      <p:sp>
        <p:nvSpPr>
          <p:cNvPr id="6" name="Marcador de texto 3"/>
          <p:cNvSpPr>
            <a:spLocks noGrp="1"/>
          </p:cNvSpPr>
          <p:nvPr>
            <p:ph type="body" sz="quarter" idx="14"/>
          </p:nvPr>
        </p:nvSpPr>
        <p:spPr>
          <a:xfrm>
            <a:off x="180304" y="585988"/>
            <a:ext cx="8542266" cy="682581"/>
          </a:xfrm>
        </p:spPr>
        <p:txBody>
          <a:bodyPr>
            <a:normAutofit lnSpcReduction="10000"/>
          </a:bodyPr>
          <a:lstStyle/>
          <a:p>
            <a:r>
              <a:rPr lang="es-MX" sz="1800" dirty="0">
                <a:latin typeface="+mj-lt"/>
              </a:rPr>
              <a:t>Préstamo Hipotecario (PH)</a:t>
            </a:r>
          </a:p>
          <a:p>
            <a:pPr algn="ctr"/>
            <a:r>
              <a:rPr lang="es-MX" sz="1800" b="0" u="sng" dirty="0">
                <a:latin typeface="+mj-lt"/>
              </a:rPr>
              <a:t>Distribución Mensual por Importe Colocado</a:t>
            </a:r>
          </a:p>
        </p:txBody>
      </p:sp>
      <p:graphicFrame>
        <p:nvGraphicFramePr>
          <p:cNvPr id="2" name="Objeto 1"/>
          <p:cNvGraphicFramePr>
            <a:graphicFrameLocks noChangeAspect="1"/>
          </p:cNvGraphicFramePr>
          <p:nvPr/>
        </p:nvGraphicFramePr>
        <p:xfrm>
          <a:off x="652463" y="1275570"/>
          <a:ext cx="7839075" cy="5153025"/>
        </p:xfrm>
        <a:graphic>
          <a:graphicData uri="http://schemas.openxmlformats.org/presentationml/2006/ole">
            <mc:AlternateContent xmlns:mc="http://schemas.openxmlformats.org/markup-compatibility/2006">
              <mc:Choice xmlns:v="urn:schemas-microsoft-com:vml" Requires="v">
                <p:oleObj name="Hoja de cálculo" r:id="rId2" imgW="7839083" imgH="5153032" progId="Excel.Sheet.12">
                  <p:embed/>
                </p:oleObj>
              </mc:Choice>
              <mc:Fallback>
                <p:oleObj name="Hoja de cálculo" r:id="rId2" imgW="7839083" imgH="5153032" progId="Excel.Sheet.12">
                  <p:embed/>
                  <p:pic>
                    <p:nvPicPr>
                      <p:cNvPr id="2" name="Objeto 1"/>
                      <p:cNvPicPr/>
                      <p:nvPr/>
                    </p:nvPicPr>
                    <p:blipFill>
                      <a:blip r:embed="rId3"/>
                      <a:stretch>
                        <a:fillRect/>
                      </a:stretch>
                    </p:blipFill>
                    <p:spPr>
                      <a:xfrm>
                        <a:off x="652463" y="1275570"/>
                        <a:ext cx="7839075" cy="5153025"/>
                      </a:xfrm>
                      <a:prstGeom prst="rect">
                        <a:avLst/>
                      </a:prstGeom>
                    </p:spPr>
                  </p:pic>
                </p:oleObj>
              </mc:Fallback>
            </mc:AlternateContent>
          </a:graphicData>
        </a:graphic>
      </p:graphicFrame>
      <p:sp>
        <p:nvSpPr>
          <p:cNvPr id="3" name="Marcador de número de diapositiva 2">
            <a:extLst>
              <a:ext uri="{FF2B5EF4-FFF2-40B4-BE49-F238E27FC236}">
                <a16:creationId xmlns:a16="http://schemas.microsoft.com/office/drawing/2014/main" id="{B21D7E7B-6AD2-458C-81B9-B57A6BDF1894}"/>
              </a:ext>
            </a:extLst>
          </p:cNvPr>
          <p:cNvSpPr>
            <a:spLocks noGrp="1"/>
          </p:cNvSpPr>
          <p:nvPr>
            <p:ph type="sldNum" sz="quarter" idx="4"/>
          </p:nvPr>
        </p:nvSpPr>
        <p:spPr>
          <a:xfrm>
            <a:off x="8659545" y="6419070"/>
            <a:ext cx="454911" cy="365125"/>
          </a:xfrm>
        </p:spPr>
        <p:txBody>
          <a:bodyPr/>
          <a:lstStyle/>
          <a:p>
            <a:fld id="{80B2590F-B4BA-461D-B92A-63CE21F34F70}" type="slidenum">
              <a:rPr lang="es-MX" sz="1200" smtClean="0">
                <a:solidFill>
                  <a:schemeClr val="bg1">
                    <a:lumMod val="65000"/>
                  </a:schemeClr>
                </a:solidFill>
                <a:latin typeface="+mn-lt"/>
              </a:rPr>
              <a:t>31</a:t>
            </a:fld>
            <a:endParaRPr lang="es-MX" sz="1200" dirty="0">
              <a:solidFill>
                <a:schemeClr val="bg1">
                  <a:lumMod val="65000"/>
                </a:schemeClr>
              </a:solidFill>
              <a:latin typeface="+mn-lt"/>
            </a:endParaRPr>
          </a:p>
        </p:txBody>
      </p:sp>
      <p:sp>
        <p:nvSpPr>
          <p:cNvPr id="7" name="Marcador de pie de página 4">
            <a:extLst>
              <a:ext uri="{FF2B5EF4-FFF2-40B4-BE49-F238E27FC236}">
                <a16:creationId xmlns:a16="http://schemas.microsoft.com/office/drawing/2014/main" id="{6FC6C22D-A281-48FB-A616-1D0D4370B036}"/>
              </a:ext>
            </a:extLst>
          </p:cNvPr>
          <p:cNvSpPr txBox="1">
            <a:spLocks/>
          </p:cNvSpPr>
          <p:nvPr/>
        </p:nvSpPr>
        <p:spPr>
          <a:xfrm>
            <a:off x="2886075" y="6492875"/>
            <a:ext cx="3371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MX" sz="1200" dirty="0">
                <a:solidFill>
                  <a:schemeClr val="bg1">
                    <a:lumMod val="50000"/>
                  </a:schemeClr>
                </a:solidFill>
              </a:rPr>
              <a:t>Sesión Ordinaria 05/2021 del 27 de mayo de 2021</a:t>
            </a:r>
          </a:p>
        </p:txBody>
      </p:sp>
    </p:spTree>
    <p:extLst>
      <p:ext uri="{BB962C8B-B14F-4D97-AF65-F5344CB8AC3E}">
        <p14:creationId xmlns:p14="http://schemas.microsoft.com/office/powerpoint/2010/main" val="28596285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p:cNvSpPr txBox="1"/>
          <p:nvPr/>
        </p:nvSpPr>
        <p:spPr>
          <a:xfrm>
            <a:off x="5409129" y="103031"/>
            <a:ext cx="3011857" cy="338554"/>
          </a:xfrm>
          <a:prstGeom prst="rect">
            <a:avLst/>
          </a:prstGeom>
          <a:noFill/>
        </p:spPr>
        <p:txBody>
          <a:bodyPr wrap="square" rtlCol="0">
            <a:spAutoFit/>
          </a:bodyPr>
          <a:lstStyle/>
          <a:p>
            <a:r>
              <a:rPr lang="es-MX" sz="1600" dirty="0">
                <a:solidFill>
                  <a:schemeClr val="bg1"/>
                </a:solidFill>
              </a:rPr>
              <a:t>Avance de Préstamos Abril 2021</a:t>
            </a:r>
          </a:p>
        </p:txBody>
      </p:sp>
      <p:sp>
        <p:nvSpPr>
          <p:cNvPr id="6" name="Marcador de texto 3"/>
          <p:cNvSpPr>
            <a:spLocks noGrp="1"/>
          </p:cNvSpPr>
          <p:nvPr>
            <p:ph type="body" sz="quarter" idx="14"/>
          </p:nvPr>
        </p:nvSpPr>
        <p:spPr>
          <a:xfrm>
            <a:off x="180304" y="585988"/>
            <a:ext cx="8542266" cy="682581"/>
          </a:xfrm>
        </p:spPr>
        <p:txBody>
          <a:bodyPr>
            <a:normAutofit lnSpcReduction="10000"/>
          </a:bodyPr>
          <a:lstStyle/>
          <a:p>
            <a:r>
              <a:rPr lang="es-MX" sz="1800" dirty="0">
                <a:latin typeface="+mj-lt"/>
              </a:rPr>
              <a:t>Préstamo Hipotecario (PH)</a:t>
            </a:r>
          </a:p>
          <a:p>
            <a:pPr algn="ctr"/>
            <a:r>
              <a:rPr lang="es-MX" sz="1800" b="0" u="sng" dirty="0">
                <a:latin typeface="+mj-lt"/>
              </a:rPr>
              <a:t>Distribución Mensual por Número de Préstamos Otorgados</a:t>
            </a:r>
          </a:p>
        </p:txBody>
      </p:sp>
      <p:graphicFrame>
        <p:nvGraphicFramePr>
          <p:cNvPr id="3" name="Objeto 2"/>
          <p:cNvGraphicFramePr>
            <a:graphicFrameLocks noChangeAspect="1"/>
          </p:cNvGraphicFramePr>
          <p:nvPr/>
        </p:nvGraphicFramePr>
        <p:xfrm>
          <a:off x="1471613" y="1289221"/>
          <a:ext cx="6200775" cy="5153025"/>
        </p:xfrm>
        <a:graphic>
          <a:graphicData uri="http://schemas.openxmlformats.org/presentationml/2006/ole">
            <mc:AlternateContent xmlns:mc="http://schemas.openxmlformats.org/markup-compatibility/2006">
              <mc:Choice xmlns:v="urn:schemas-microsoft-com:vml" Requires="v">
                <p:oleObj name="Hoja de cálculo" r:id="rId2" imgW="6200812" imgH="5153032" progId="Excel.Sheet.12">
                  <p:embed/>
                </p:oleObj>
              </mc:Choice>
              <mc:Fallback>
                <p:oleObj name="Hoja de cálculo" r:id="rId2" imgW="6200812" imgH="5153032" progId="Excel.Sheet.12">
                  <p:embed/>
                  <p:pic>
                    <p:nvPicPr>
                      <p:cNvPr id="3" name="Objeto 2"/>
                      <p:cNvPicPr/>
                      <p:nvPr/>
                    </p:nvPicPr>
                    <p:blipFill>
                      <a:blip r:embed="rId3"/>
                      <a:stretch>
                        <a:fillRect/>
                      </a:stretch>
                    </p:blipFill>
                    <p:spPr>
                      <a:xfrm>
                        <a:off x="1471613" y="1289221"/>
                        <a:ext cx="6200775" cy="5153025"/>
                      </a:xfrm>
                      <a:prstGeom prst="rect">
                        <a:avLst/>
                      </a:prstGeom>
                    </p:spPr>
                  </p:pic>
                </p:oleObj>
              </mc:Fallback>
            </mc:AlternateContent>
          </a:graphicData>
        </a:graphic>
      </p:graphicFrame>
      <p:sp>
        <p:nvSpPr>
          <p:cNvPr id="2" name="Marcador de número de diapositiva 1">
            <a:extLst>
              <a:ext uri="{FF2B5EF4-FFF2-40B4-BE49-F238E27FC236}">
                <a16:creationId xmlns:a16="http://schemas.microsoft.com/office/drawing/2014/main" id="{E435B8EF-4AA3-4458-A735-0C816CA38A61}"/>
              </a:ext>
            </a:extLst>
          </p:cNvPr>
          <p:cNvSpPr>
            <a:spLocks noGrp="1"/>
          </p:cNvSpPr>
          <p:nvPr>
            <p:ph type="sldNum" sz="quarter" idx="4"/>
          </p:nvPr>
        </p:nvSpPr>
        <p:spPr>
          <a:xfrm>
            <a:off x="8674059" y="6442246"/>
            <a:ext cx="454911" cy="365125"/>
          </a:xfrm>
        </p:spPr>
        <p:txBody>
          <a:bodyPr/>
          <a:lstStyle/>
          <a:p>
            <a:fld id="{80B2590F-B4BA-461D-B92A-63CE21F34F70}" type="slidenum">
              <a:rPr lang="es-MX" sz="1200" smtClean="0">
                <a:solidFill>
                  <a:schemeClr val="bg1">
                    <a:lumMod val="65000"/>
                  </a:schemeClr>
                </a:solidFill>
              </a:rPr>
              <a:t>32</a:t>
            </a:fld>
            <a:endParaRPr lang="es-MX" sz="1200" dirty="0">
              <a:solidFill>
                <a:schemeClr val="bg1">
                  <a:lumMod val="65000"/>
                </a:schemeClr>
              </a:solidFill>
            </a:endParaRPr>
          </a:p>
        </p:txBody>
      </p:sp>
      <p:sp>
        <p:nvSpPr>
          <p:cNvPr id="7" name="Marcador de pie de página 4">
            <a:extLst>
              <a:ext uri="{FF2B5EF4-FFF2-40B4-BE49-F238E27FC236}">
                <a16:creationId xmlns:a16="http://schemas.microsoft.com/office/drawing/2014/main" id="{1BCD2324-7C8E-40D0-8AA0-9BCDE582847F}"/>
              </a:ext>
            </a:extLst>
          </p:cNvPr>
          <p:cNvSpPr txBox="1">
            <a:spLocks/>
          </p:cNvSpPr>
          <p:nvPr/>
        </p:nvSpPr>
        <p:spPr>
          <a:xfrm>
            <a:off x="2886075" y="6492875"/>
            <a:ext cx="3371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MX" sz="1200" dirty="0">
                <a:solidFill>
                  <a:schemeClr val="bg1">
                    <a:lumMod val="50000"/>
                  </a:schemeClr>
                </a:solidFill>
              </a:rPr>
              <a:t>Sesión Ordinaria 05/2021 del 27 de mayo de 2021</a:t>
            </a:r>
          </a:p>
        </p:txBody>
      </p:sp>
    </p:spTree>
    <p:extLst>
      <p:ext uri="{BB962C8B-B14F-4D97-AF65-F5344CB8AC3E}">
        <p14:creationId xmlns:p14="http://schemas.microsoft.com/office/powerpoint/2010/main" val="35096815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8D9B745-359D-4853-9482-C0A05B14D2CE}"/>
              </a:ext>
            </a:extLst>
          </p:cNvPr>
          <p:cNvSpPr>
            <a:spLocks noGrp="1"/>
          </p:cNvSpPr>
          <p:nvPr>
            <p:ph type="ctrTitle"/>
          </p:nvPr>
        </p:nvSpPr>
        <p:spPr>
          <a:xfrm>
            <a:off x="544204" y="2693987"/>
            <a:ext cx="5742296" cy="1470025"/>
          </a:xfrm>
        </p:spPr>
        <p:txBody>
          <a:bodyPr/>
          <a:lstStyle/>
          <a:p>
            <a:r>
              <a:rPr lang="es-MX" dirty="0"/>
              <a:t>7. Reporte de la Cartera de Inversiones</a:t>
            </a:r>
          </a:p>
        </p:txBody>
      </p:sp>
      <p:sp>
        <p:nvSpPr>
          <p:cNvPr id="3" name="Subtítulo 2">
            <a:extLst>
              <a:ext uri="{FF2B5EF4-FFF2-40B4-BE49-F238E27FC236}">
                <a16:creationId xmlns:a16="http://schemas.microsoft.com/office/drawing/2014/main" id="{C1F5A354-3961-45E4-924D-021EEAC49FBF}"/>
              </a:ext>
            </a:extLst>
          </p:cNvPr>
          <p:cNvSpPr>
            <a:spLocks noGrp="1"/>
          </p:cNvSpPr>
          <p:nvPr>
            <p:ph type="subTitle" idx="1"/>
          </p:nvPr>
        </p:nvSpPr>
        <p:spPr>
          <a:xfrm>
            <a:off x="457200" y="4026089"/>
            <a:ext cx="5742296" cy="1349161"/>
          </a:xfrm>
        </p:spPr>
        <p:txBody>
          <a:bodyPr/>
          <a:lstStyle/>
          <a:p>
            <a:r>
              <a:rPr lang="es-MX" dirty="0"/>
              <a:t>abril 2021</a:t>
            </a:r>
          </a:p>
        </p:txBody>
      </p:sp>
      <p:sp>
        <p:nvSpPr>
          <p:cNvPr id="4" name="Marcador de pie de página 3">
            <a:extLst>
              <a:ext uri="{FF2B5EF4-FFF2-40B4-BE49-F238E27FC236}">
                <a16:creationId xmlns:a16="http://schemas.microsoft.com/office/drawing/2014/main" id="{69EFEB49-6677-42BA-991D-606373F9DC9B}"/>
              </a:ext>
            </a:extLst>
          </p:cNvPr>
          <p:cNvSpPr>
            <a:spLocks noGrp="1"/>
          </p:cNvSpPr>
          <p:nvPr>
            <p:ph type="ftr" sz="quarter" idx="11"/>
          </p:nvPr>
        </p:nvSpPr>
        <p:spPr/>
        <p:txBody>
          <a:bodyPr/>
          <a:lstStyle/>
          <a:p>
            <a:r>
              <a:rPr lang="es-MX" dirty="0"/>
              <a:t>Sesión Ordinaria 05/2021 del 27 de mayo de 2021</a:t>
            </a:r>
            <a:endParaRPr lang="en-US" dirty="0"/>
          </a:p>
        </p:txBody>
      </p:sp>
      <p:sp>
        <p:nvSpPr>
          <p:cNvPr id="5" name="Marcador de número de diapositiva 4">
            <a:extLst>
              <a:ext uri="{FF2B5EF4-FFF2-40B4-BE49-F238E27FC236}">
                <a16:creationId xmlns:a16="http://schemas.microsoft.com/office/drawing/2014/main" id="{2B9529FF-17D4-4FA0-8958-107740F8EF9A}"/>
              </a:ext>
            </a:extLst>
          </p:cNvPr>
          <p:cNvSpPr>
            <a:spLocks noGrp="1"/>
          </p:cNvSpPr>
          <p:nvPr>
            <p:ph type="sldNum" sz="quarter" idx="12"/>
          </p:nvPr>
        </p:nvSpPr>
        <p:spPr/>
        <p:txBody>
          <a:bodyPr/>
          <a:lstStyle/>
          <a:p>
            <a:fld id="{08DCC1CA-BC64-9342-9FC6-0A703FD15379}" type="slidenum">
              <a:rPr lang="en-US" smtClean="0"/>
              <a:t>33</a:t>
            </a:fld>
            <a:endParaRPr lang="en-US" dirty="0"/>
          </a:p>
        </p:txBody>
      </p:sp>
      <p:sp>
        <p:nvSpPr>
          <p:cNvPr id="6" name="Rectángulo 5">
            <a:extLst>
              <a:ext uri="{FF2B5EF4-FFF2-40B4-BE49-F238E27FC236}">
                <a16:creationId xmlns:a16="http://schemas.microsoft.com/office/drawing/2014/main" id="{31F422FD-EF6B-4944-8BCD-C1E5A46C5BFA}"/>
              </a:ext>
            </a:extLst>
          </p:cNvPr>
          <p:cNvSpPr/>
          <p:nvPr/>
        </p:nvSpPr>
        <p:spPr>
          <a:xfrm>
            <a:off x="544204" y="5591670"/>
            <a:ext cx="8272130" cy="830997"/>
          </a:xfrm>
          <a:prstGeom prst="rect">
            <a:avLst/>
          </a:prstGeom>
        </p:spPr>
        <p:txBody>
          <a:bodyPr wrap="square">
            <a:spAutoFit/>
          </a:bodyPr>
          <a:lstStyle/>
          <a:p>
            <a:pPr marL="285750" indent="-285750" algn="just">
              <a:buFont typeface="Wingdings" panose="05000000000000000000" pitchFamily="2" charset="2"/>
              <a:buChar char="q"/>
            </a:pPr>
            <a:r>
              <a:rPr lang="es-MX" sz="1200" dirty="0"/>
              <a:t>En desahogo del punto número siete del orden del día, relativo a la presentación del </a:t>
            </a:r>
            <a:r>
              <a:rPr lang="es-MX" sz="1200" i="1" dirty="0"/>
              <a:t>Reporte de la Cartera de Inversiones</a:t>
            </a:r>
            <a:r>
              <a:rPr lang="es-MX" sz="1200" dirty="0"/>
              <a:t>, el Directo General del Instituto de Pensiones del Estado de Jalisco, Héctor Pizano Ramos, con fundamento en lo establecido en el artículo 154 fracción XVIII de la Ley del Instituto de Pensiones del Estado de Jalisco, presenta el </a:t>
            </a:r>
            <a:r>
              <a:rPr lang="es-MX" sz="1200" i="1" dirty="0"/>
              <a:t>Reporte de la Cartera de Inversiones al mes de abril de 2021</a:t>
            </a:r>
            <a:r>
              <a:rPr lang="es-MX" sz="1200" dirty="0"/>
              <a:t>, conforme al siguiente resumen:</a:t>
            </a:r>
          </a:p>
        </p:txBody>
      </p:sp>
    </p:spTree>
    <p:extLst>
      <p:ext uri="{BB962C8B-B14F-4D97-AF65-F5344CB8AC3E}">
        <p14:creationId xmlns:p14="http://schemas.microsoft.com/office/powerpoint/2010/main" val="27853885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6A0C8810-EA4F-474B-80BF-DAE49C764AE3}"/>
              </a:ext>
            </a:extLst>
          </p:cNvPr>
          <p:cNvSpPr>
            <a:spLocks noGrp="1"/>
          </p:cNvSpPr>
          <p:nvPr>
            <p:ph type="sldNum" sz="quarter" idx="4"/>
          </p:nvPr>
        </p:nvSpPr>
        <p:spPr/>
        <p:txBody>
          <a:bodyPr/>
          <a:lstStyle/>
          <a:p>
            <a:fld id="{08DCC1CA-BC64-9342-9FC6-0A703FD15379}" type="slidenum">
              <a:rPr lang="en-US" smtClean="0"/>
              <a:pPr/>
              <a:t>34</a:t>
            </a:fld>
            <a:endParaRPr lang="en-US" dirty="0"/>
          </a:p>
        </p:txBody>
      </p:sp>
      <p:sp>
        <p:nvSpPr>
          <p:cNvPr id="4" name="Título 3">
            <a:extLst>
              <a:ext uri="{FF2B5EF4-FFF2-40B4-BE49-F238E27FC236}">
                <a16:creationId xmlns:a16="http://schemas.microsoft.com/office/drawing/2014/main" id="{7BD77C49-45DD-40BD-99BE-B3862CA76FD7}"/>
              </a:ext>
            </a:extLst>
          </p:cNvPr>
          <p:cNvSpPr>
            <a:spLocks noGrp="1"/>
          </p:cNvSpPr>
          <p:nvPr>
            <p:ph type="title"/>
          </p:nvPr>
        </p:nvSpPr>
        <p:spPr/>
        <p:txBody>
          <a:bodyPr/>
          <a:lstStyle/>
          <a:p>
            <a:pPr algn="ctr"/>
            <a:r>
              <a:rPr lang="es-MX" dirty="0"/>
              <a:t>Cartera Total de Inversiones IPEJAL</a:t>
            </a:r>
          </a:p>
        </p:txBody>
      </p:sp>
      <p:sp>
        <p:nvSpPr>
          <p:cNvPr id="5" name="Marcador de pie de página 4">
            <a:extLst>
              <a:ext uri="{FF2B5EF4-FFF2-40B4-BE49-F238E27FC236}">
                <a16:creationId xmlns:a16="http://schemas.microsoft.com/office/drawing/2014/main" id="{53D76639-6E8E-41BA-BBF6-A7D3DAE4C7E6}"/>
              </a:ext>
            </a:extLst>
          </p:cNvPr>
          <p:cNvSpPr>
            <a:spLocks noGrp="1"/>
          </p:cNvSpPr>
          <p:nvPr>
            <p:ph type="ftr" sz="quarter" idx="3"/>
          </p:nvPr>
        </p:nvSpPr>
        <p:spPr/>
        <p:txBody>
          <a:bodyPr/>
          <a:lstStyle/>
          <a:p>
            <a:r>
              <a:rPr lang="es-MX" dirty="0"/>
              <a:t>Sesión Ordinaria 05/2021 del 27 de mayo de 2021</a:t>
            </a:r>
          </a:p>
        </p:txBody>
      </p:sp>
      <p:sp>
        <p:nvSpPr>
          <p:cNvPr id="15" name="CuadroTexto 14">
            <a:extLst>
              <a:ext uri="{FF2B5EF4-FFF2-40B4-BE49-F238E27FC236}">
                <a16:creationId xmlns:a16="http://schemas.microsoft.com/office/drawing/2014/main" id="{96701822-2A27-4016-88A8-6640713578D0}"/>
              </a:ext>
            </a:extLst>
          </p:cNvPr>
          <p:cNvSpPr txBox="1"/>
          <p:nvPr/>
        </p:nvSpPr>
        <p:spPr>
          <a:xfrm>
            <a:off x="1190" y="5698639"/>
            <a:ext cx="3031207" cy="415498"/>
          </a:xfrm>
          <a:prstGeom prst="rect">
            <a:avLst/>
          </a:prstGeom>
          <a:noFill/>
        </p:spPr>
        <p:txBody>
          <a:bodyPr wrap="square" rtlCol="0">
            <a:spAutoFit/>
          </a:bodyPr>
          <a:lstStyle/>
          <a:p>
            <a:r>
              <a:rPr lang="es-MX" sz="1000" b="1" dirty="0"/>
              <a:t>*Se modifico el formato en base a las nuevas políticas de IPEJAL aprobadas el 1 de junio de 2020</a:t>
            </a:r>
          </a:p>
        </p:txBody>
      </p:sp>
      <p:pic>
        <p:nvPicPr>
          <p:cNvPr id="10" name="Imagen 9">
            <a:extLst>
              <a:ext uri="{FF2B5EF4-FFF2-40B4-BE49-F238E27FC236}">
                <a16:creationId xmlns:a16="http://schemas.microsoft.com/office/drawing/2014/main" id="{04DD53D4-7DFE-437F-ACE1-04C34BFF62C3}"/>
              </a:ext>
            </a:extLst>
          </p:cNvPr>
          <p:cNvPicPr>
            <a:picLocks noChangeAspect="1"/>
          </p:cNvPicPr>
          <p:nvPr/>
        </p:nvPicPr>
        <p:blipFill>
          <a:blip r:embed="rId2"/>
          <a:stretch>
            <a:fillRect/>
          </a:stretch>
        </p:blipFill>
        <p:spPr>
          <a:xfrm>
            <a:off x="6009823" y="3299126"/>
            <a:ext cx="3104085" cy="1481109"/>
          </a:xfrm>
          <a:prstGeom prst="rect">
            <a:avLst/>
          </a:prstGeom>
        </p:spPr>
      </p:pic>
      <p:pic>
        <p:nvPicPr>
          <p:cNvPr id="11" name="Imagen 10">
            <a:extLst>
              <a:ext uri="{FF2B5EF4-FFF2-40B4-BE49-F238E27FC236}">
                <a16:creationId xmlns:a16="http://schemas.microsoft.com/office/drawing/2014/main" id="{68F3243C-C129-4C61-BBAC-765A60188F25}"/>
              </a:ext>
            </a:extLst>
          </p:cNvPr>
          <p:cNvPicPr>
            <a:picLocks noChangeAspect="1"/>
          </p:cNvPicPr>
          <p:nvPr/>
        </p:nvPicPr>
        <p:blipFill>
          <a:blip r:embed="rId3"/>
          <a:stretch>
            <a:fillRect/>
          </a:stretch>
        </p:blipFill>
        <p:spPr>
          <a:xfrm>
            <a:off x="6014755" y="1557214"/>
            <a:ext cx="3099153" cy="1457509"/>
          </a:xfrm>
          <a:prstGeom prst="rect">
            <a:avLst/>
          </a:prstGeom>
        </p:spPr>
      </p:pic>
      <p:pic>
        <p:nvPicPr>
          <p:cNvPr id="17" name="Imagen 16">
            <a:extLst>
              <a:ext uri="{FF2B5EF4-FFF2-40B4-BE49-F238E27FC236}">
                <a16:creationId xmlns:a16="http://schemas.microsoft.com/office/drawing/2014/main" id="{8F77650C-8BB3-45A5-AB4B-503DA6AF1D38}"/>
              </a:ext>
            </a:extLst>
          </p:cNvPr>
          <p:cNvPicPr>
            <a:picLocks noChangeAspect="1"/>
          </p:cNvPicPr>
          <p:nvPr/>
        </p:nvPicPr>
        <p:blipFill>
          <a:blip r:embed="rId4"/>
          <a:stretch>
            <a:fillRect/>
          </a:stretch>
        </p:blipFill>
        <p:spPr>
          <a:xfrm>
            <a:off x="83781" y="900390"/>
            <a:ext cx="2948616" cy="4798247"/>
          </a:xfrm>
          <a:prstGeom prst="rect">
            <a:avLst/>
          </a:prstGeom>
        </p:spPr>
      </p:pic>
      <p:pic>
        <p:nvPicPr>
          <p:cNvPr id="18" name="Imagen 17">
            <a:extLst>
              <a:ext uri="{FF2B5EF4-FFF2-40B4-BE49-F238E27FC236}">
                <a16:creationId xmlns:a16="http://schemas.microsoft.com/office/drawing/2014/main" id="{72358094-80A3-4112-B482-EEE9A261E3BF}"/>
              </a:ext>
            </a:extLst>
          </p:cNvPr>
          <p:cNvPicPr>
            <a:picLocks noChangeAspect="1"/>
          </p:cNvPicPr>
          <p:nvPr/>
        </p:nvPicPr>
        <p:blipFill>
          <a:blip r:embed="rId5"/>
          <a:stretch>
            <a:fillRect/>
          </a:stretch>
        </p:blipFill>
        <p:spPr>
          <a:xfrm>
            <a:off x="3032397" y="900391"/>
            <a:ext cx="2907754" cy="4798247"/>
          </a:xfrm>
          <a:prstGeom prst="rect">
            <a:avLst/>
          </a:prstGeom>
        </p:spPr>
      </p:pic>
    </p:spTree>
    <p:extLst>
      <p:ext uri="{BB962C8B-B14F-4D97-AF65-F5344CB8AC3E}">
        <p14:creationId xmlns:p14="http://schemas.microsoft.com/office/powerpoint/2010/main" val="42005293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3AF17491-1045-4181-BEFE-156475FEAB08}"/>
              </a:ext>
            </a:extLst>
          </p:cNvPr>
          <p:cNvSpPr>
            <a:spLocks noGrp="1"/>
          </p:cNvSpPr>
          <p:nvPr>
            <p:ph type="sldNum" sz="quarter" idx="4"/>
          </p:nvPr>
        </p:nvSpPr>
        <p:spPr/>
        <p:txBody>
          <a:bodyPr/>
          <a:lstStyle/>
          <a:p>
            <a:fld id="{08DCC1CA-BC64-9342-9FC6-0A703FD15379}" type="slidenum">
              <a:rPr lang="en-US" smtClean="0"/>
              <a:pPr/>
              <a:t>35</a:t>
            </a:fld>
            <a:endParaRPr lang="en-US" dirty="0"/>
          </a:p>
        </p:txBody>
      </p:sp>
      <p:sp>
        <p:nvSpPr>
          <p:cNvPr id="4" name="Título 3">
            <a:extLst>
              <a:ext uri="{FF2B5EF4-FFF2-40B4-BE49-F238E27FC236}">
                <a16:creationId xmlns:a16="http://schemas.microsoft.com/office/drawing/2014/main" id="{AC9E3AA2-19E4-4D1F-AA8D-E425A018AAEF}"/>
              </a:ext>
            </a:extLst>
          </p:cNvPr>
          <p:cNvSpPr>
            <a:spLocks noGrp="1"/>
          </p:cNvSpPr>
          <p:nvPr>
            <p:ph type="title"/>
          </p:nvPr>
        </p:nvSpPr>
        <p:spPr>
          <a:xfrm>
            <a:off x="1697366" y="42159"/>
            <a:ext cx="6742300" cy="489346"/>
          </a:xfrm>
        </p:spPr>
        <p:txBody>
          <a:bodyPr/>
          <a:lstStyle/>
          <a:p>
            <a:pPr algn="ctr"/>
            <a:r>
              <a:rPr lang="es-MX" sz="2300" dirty="0"/>
              <a:t>Reporte de la Cartera de Inversiones </a:t>
            </a:r>
            <a:br>
              <a:rPr lang="es-MX" sz="2300" dirty="0"/>
            </a:br>
            <a:r>
              <a:rPr lang="es-MX" sz="2300" dirty="0"/>
              <a:t>abril 2021</a:t>
            </a:r>
          </a:p>
        </p:txBody>
      </p:sp>
      <p:sp>
        <p:nvSpPr>
          <p:cNvPr id="5" name="Marcador de pie de página 4">
            <a:extLst>
              <a:ext uri="{FF2B5EF4-FFF2-40B4-BE49-F238E27FC236}">
                <a16:creationId xmlns:a16="http://schemas.microsoft.com/office/drawing/2014/main" id="{A6C51DA2-4431-46E5-8D20-5DD4D97C7BB1}"/>
              </a:ext>
            </a:extLst>
          </p:cNvPr>
          <p:cNvSpPr>
            <a:spLocks noGrp="1"/>
          </p:cNvSpPr>
          <p:nvPr>
            <p:ph type="ftr" sz="quarter" idx="3"/>
          </p:nvPr>
        </p:nvSpPr>
        <p:spPr/>
        <p:txBody>
          <a:bodyPr/>
          <a:lstStyle/>
          <a:p>
            <a:r>
              <a:rPr lang="es-MX" dirty="0"/>
              <a:t>Sesión Ordinaria 05/2021 del 27 de mayo de 2021</a:t>
            </a:r>
          </a:p>
        </p:txBody>
      </p:sp>
      <p:sp>
        <p:nvSpPr>
          <p:cNvPr id="9" name="5 Rectángulo">
            <a:extLst>
              <a:ext uri="{FF2B5EF4-FFF2-40B4-BE49-F238E27FC236}">
                <a16:creationId xmlns:a16="http://schemas.microsoft.com/office/drawing/2014/main" id="{33CD526D-4A6E-40D1-AEC4-A1E6AD4AE0F5}"/>
              </a:ext>
            </a:extLst>
          </p:cNvPr>
          <p:cNvSpPr/>
          <p:nvPr/>
        </p:nvSpPr>
        <p:spPr>
          <a:xfrm>
            <a:off x="0" y="611396"/>
            <a:ext cx="2347502" cy="369332"/>
          </a:xfrm>
          <a:prstGeom prst="rect">
            <a:avLst/>
          </a:prstGeom>
        </p:spPr>
        <p:txBody>
          <a:bodyPr wrap="none">
            <a:spAutoFit/>
          </a:bodyPr>
          <a:lstStyle/>
          <a:p>
            <a:r>
              <a:rPr lang="es-MX" b="1" dirty="0">
                <a:solidFill>
                  <a:schemeClr val="accent1">
                    <a:lumMod val="50000"/>
                  </a:schemeClr>
                </a:solidFill>
              </a:rPr>
              <a:t>DIVERSIFICACIÓN</a:t>
            </a:r>
          </a:p>
        </p:txBody>
      </p:sp>
      <p:pic>
        <p:nvPicPr>
          <p:cNvPr id="27" name="Imagen 26">
            <a:extLst>
              <a:ext uri="{FF2B5EF4-FFF2-40B4-BE49-F238E27FC236}">
                <a16:creationId xmlns:a16="http://schemas.microsoft.com/office/drawing/2014/main" id="{E8FF6B91-9186-49E8-940C-F41E3710AA8F}"/>
              </a:ext>
            </a:extLst>
          </p:cNvPr>
          <p:cNvPicPr>
            <a:picLocks noChangeAspect="1"/>
          </p:cNvPicPr>
          <p:nvPr/>
        </p:nvPicPr>
        <p:blipFill>
          <a:blip r:embed="rId2"/>
          <a:stretch>
            <a:fillRect/>
          </a:stretch>
        </p:blipFill>
        <p:spPr>
          <a:xfrm>
            <a:off x="5093269" y="674703"/>
            <a:ext cx="4255377" cy="3633531"/>
          </a:xfrm>
          <a:prstGeom prst="rect">
            <a:avLst/>
          </a:prstGeom>
        </p:spPr>
      </p:pic>
      <p:pic>
        <p:nvPicPr>
          <p:cNvPr id="28" name="Imagen 27">
            <a:extLst>
              <a:ext uri="{FF2B5EF4-FFF2-40B4-BE49-F238E27FC236}">
                <a16:creationId xmlns:a16="http://schemas.microsoft.com/office/drawing/2014/main" id="{FBBB5043-7F7C-446A-B683-0B92B3FE359F}"/>
              </a:ext>
            </a:extLst>
          </p:cNvPr>
          <p:cNvPicPr>
            <a:picLocks noChangeAspect="1"/>
          </p:cNvPicPr>
          <p:nvPr/>
        </p:nvPicPr>
        <p:blipFill rotWithShape="1">
          <a:blip r:embed="rId3"/>
          <a:srcRect t="23033" b="9595"/>
          <a:stretch/>
        </p:blipFill>
        <p:spPr>
          <a:xfrm>
            <a:off x="2453588" y="3467988"/>
            <a:ext cx="4154391" cy="2586320"/>
          </a:xfrm>
          <a:prstGeom prst="rect">
            <a:avLst/>
          </a:prstGeom>
        </p:spPr>
      </p:pic>
      <p:pic>
        <p:nvPicPr>
          <p:cNvPr id="29" name="Imagen 28">
            <a:extLst>
              <a:ext uri="{FF2B5EF4-FFF2-40B4-BE49-F238E27FC236}">
                <a16:creationId xmlns:a16="http://schemas.microsoft.com/office/drawing/2014/main" id="{987522C5-9735-47F0-8003-EA52670CD931}"/>
              </a:ext>
            </a:extLst>
          </p:cNvPr>
          <p:cNvPicPr>
            <a:picLocks noChangeAspect="1"/>
          </p:cNvPicPr>
          <p:nvPr/>
        </p:nvPicPr>
        <p:blipFill rotWithShape="1">
          <a:blip r:embed="rId4"/>
          <a:srcRect l="4255" t="1889" r="19676" b="8300"/>
          <a:stretch/>
        </p:blipFill>
        <p:spPr>
          <a:xfrm>
            <a:off x="212234" y="1018168"/>
            <a:ext cx="3888432" cy="2808313"/>
          </a:xfrm>
          <a:prstGeom prst="rect">
            <a:avLst/>
          </a:prstGeom>
        </p:spPr>
      </p:pic>
      <p:sp>
        <p:nvSpPr>
          <p:cNvPr id="30" name="CuadroTexto 29">
            <a:extLst>
              <a:ext uri="{FF2B5EF4-FFF2-40B4-BE49-F238E27FC236}">
                <a16:creationId xmlns:a16="http://schemas.microsoft.com/office/drawing/2014/main" id="{8A081C76-6CF7-4FF3-B0DA-3CC326613EF0}"/>
              </a:ext>
            </a:extLst>
          </p:cNvPr>
          <p:cNvSpPr txBox="1"/>
          <p:nvPr/>
        </p:nvSpPr>
        <p:spPr>
          <a:xfrm>
            <a:off x="1345959" y="2270472"/>
            <a:ext cx="615889" cy="307777"/>
          </a:xfrm>
          <a:prstGeom prst="rect">
            <a:avLst/>
          </a:prstGeom>
          <a:noFill/>
        </p:spPr>
        <p:txBody>
          <a:bodyPr wrap="square" rtlCol="0">
            <a:spAutoFit/>
          </a:bodyPr>
          <a:lstStyle/>
          <a:p>
            <a:pPr algn="ctr"/>
            <a:r>
              <a:rPr lang="en-US" sz="1400" dirty="0">
                <a:solidFill>
                  <a:schemeClr val="bg1">
                    <a:lumMod val="50000"/>
                  </a:schemeClr>
                </a:solidFill>
              </a:rPr>
              <a:t>2020</a:t>
            </a:r>
            <a:endParaRPr lang="es-MX" sz="1400" dirty="0">
              <a:solidFill>
                <a:schemeClr val="bg1">
                  <a:lumMod val="50000"/>
                </a:schemeClr>
              </a:solidFill>
            </a:endParaRPr>
          </a:p>
        </p:txBody>
      </p:sp>
      <p:sp>
        <p:nvSpPr>
          <p:cNvPr id="31" name="Flecha curvada hacia la izquierda 19">
            <a:extLst>
              <a:ext uri="{FF2B5EF4-FFF2-40B4-BE49-F238E27FC236}">
                <a16:creationId xmlns:a16="http://schemas.microsoft.com/office/drawing/2014/main" id="{AC028C24-DA8D-41B9-A040-F5F2107F582A}"/>
              </a:ext>
            </a:extLst>
          </p:cNvPr>
          <p:cNvSpPr/>
          <p:nvPr/>
        </p:nvSpPr>
        <p:spPr>
          <a:xfrm rot="8328675">
            <a:off x="937826" y="3715916"/>
            <a:ext cx="767873" cy="2154167"/>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chemeClr val="tx1"/>
              </a:solidFill>
            </a:endParaRPr>
          </a:p>
        </p:txBody>
      </p:sp>
      <p:sp>
        <p:nvSpPr>
          <p:cNvPr id="32" name="CuadroTexto 31">
            <a:extLst>
              <a:ext uri="{FF2B5EF4-FFF2-40B4-BE49-F238E27FC236}">
                <a16:creationId xmlns:a16="http://schemas.microsoft.com/office/drawing/2014/main" id="{34599216-0FA2-478A-B89D-8C5B8EA14D75}"/>
              </a:ext>
            </a:extLst>
          </p:cNvPr>
          <p:cNvSpPr txBox="1"/>
          <p:nvPr/>
        </p:nvSpPr>
        <p:spPr>
          <a:xfrm>
            <a:off x="-396552" y="5584884"/>
            <a:ext cx="3528392" cy="584775"/>
          </a:xfrm>
          <a:prstGeom prst="rect">
            <a:avLst/>
          </a:prstGeom>
          <a:noFill/>
        </p:spPr>
        <p:txBody>
          <a:bodyPr wrap="square" rtlCol="0">
            <a:spAutoFit/>
          </a:bodyPr>
          <a:lstStyle>
            <a:defPPr>
              <a:defRPr lang="es-MX"/>
            </a:defPPr>
            <a:lvl1pPr algn="ctr">
              <a:defRPr sz="1200"/>
            </a:lvl1pPr>
          </a:lstStyle>
          <a:p>
            <a:r>
              <a:rPr lang="es-MX" sz="1600" b="1" dirty="0"/>
              <a:t>Duración MACAULAY </a:t>
            </a:r>
          </a:p>
          <a:p>
            <a:r>
              <a:rPr lang="es-MX" sz="1600" b="1" dirty="0"/>
              <a:t>1512.24 días (4.14 años)</a:t>
            </a:r>
          </a:p>
        </p:txBody>
      </p:sp>
      <p:sp>
        <p:nvSpPr>
          <p:cNvPr id="33" name="CuadroTexto 32">
            <a:extLst>
              <a:ext uri="{FF2B5EF4-FFF2-40B4-BE49-F238E27FC236}">
                <a16:creationId xmlns:a16="http://schemas.microsoft.com/office/drawing/2014/main" id="{6D19CA15-925B-4214-89AC-D79109CA364E}"/>
              </a:ext>
            </a:extLst>
          </p:cNvPr>
          <p:cNvSpPr txBox="1"/>
          <p:nvPr/>
        </p:nvSpPr>
        <p:spPr>
          <a:xfrm>
            <a:off x="6333588" y="2337581"/>
            <a:ext cx="615889" cy="307777"/>
          </a:xfrm>
          <a:prstGeom prst="rect">
            <a:avLst/>
          </a:prstGeom>
          <a:noFill/>
        </p:spPr>
        <p:txBody>
          <a:bodyPr wrap="square" rtlCol="0">
            <a:spAutoFit/>
          </a:bodyPr>
          <a:lstStyle/>
          <a:p>
            <a:pPr algn="ctr"/>
            <a:r>
              <a:rPr lang="en-US" sz="1400" dirty="0">
                <a:solidFill>
                  <a:schemeClr val="bg1">
                    <a:lumMod val="50000"/>
                  </a:schemeClr>
                </a:solidFill>
              </a:rPr>
              <a:t>2020</a:t>
            </a:r>
            <a:endParaRPr lang="es-MX" sz="1400" dirty="0">
              <a:solidFill>
                <a:schemeClr val="bg1">
                  <a:lumMod val="50000"/>
                </a:schemeClr>
              </a:solidFill>
            </a:endParaRPr>
          </a:p>
        </p:txBody>
      </p:sp>
      <p:pic>
        <p:nvPicPr>
          <p:cNvPr id="34" name="Imagen 33">
            <a:extLst>
              <a:ext uri="{FF2B5EF4-FFF2-40B4-BE49-F238E27FC236}">
                <a16:creationId xmlns:a16="http://schemas.microsoft.com/office/drawing/2014/main" id="{B84A822B-716E-484E-8A2A-6F72A0CD75D3}"/>
              </a:ext>
            </a:extLst>
          </p:cNvPr>
          <p:cNvPicPr>
            <a:picLocks noChangeAspect="1"/>
          </p:cNvPicPr>
          <p:nvPr/>
        </p:nvPicPr>
        <p:blipFill rotWithShape="1">
          <a:blip r:embed="rId5"/>
          <a:srcRect l="13423" t="20629" r="37808" b="12237"/>
          <a:stretch/>
        </p:blipFill>
        <p:spPr>
          <a:xfrm>
            <a:off x="2980566" y="3988239"/>
            <a:ext cx="1545818" cy="1545818"/>
          </a:xfrm>
          <a:prstGeom prst="rect">
            <a:avLst/>
          </a:prstGeom>
        </p:spPr>
      </p:pic>
      <p:sp>
        <p:nvSpPr>
          <p:cNvPr id="35" name="CuadroTexto 34">
            <a:extLst>
              <a:ext uri="{FF2B5EF4-FFF2-40B4-BE49-F238E27FC236}">
                <a16:creationId xmlns:a16="http://schemas.microsoft.com/office/drawing/2014/main" id="{2F7BF60E-CD3D-4E5F-A58D-1171C9C6615B}"/>
              </a:ext>
            </a:extLst>
          </p:cNvPr>
          <p:cNvSpPr txBox="1"/>
          <p:nvPr/>
        </p:nvSpPr>
        <p:spPr>
          <a:xfrm>
            <a:off x="3445531" y="4811655"/>
            <a:ext cx="615889" cy="307777"/>
          </a:xfrm>
          <a:prstGeom prst="rect">
            <a:avLst/>
          </a:prstGeom>
          <a:noFill/>
        </p:spPr>
        <p:txBody>
          <a:bodyPr wrap="square" rtlCol="0">
            <a:spAutoFit/>
          </a:bodyPr>
          <a:lstStyle/>
          <a:p>
            <a:pPr algn="ctr"/>
            <a:r>
              <a:rPr lang="en-US" sz="1400" dirty="0">
                <a:solidFill>
                  <a:schemeClr val="bg1"/>
                </a:solidFill>
              </a:rPr>
              <a:t>2020</a:t>
            </a:r>
            <a:endParaRPr lang="es-MX" sz="1400" dirty="0">
              <a:solidFill>
                <a:schemeClr val="bg1"/>
              </a:solidFill>
            </a:endParaRPr>
          </a:p>
        </p:txBody>
      </p:sp>
      <p:pic>
        <p:nvPicPr>
          <p:cNvPr id="36" name="Imagen 35">
            <a:extLst>
              <a:ext uri="{FF2B5EF4-FFF2-40B4-BE49-F238E27FC236}">
                <a16:creationId xmlns:a16="http://schemas.microsoft.com/office/drawing/2014/main" id="{D800F9F9-CFAE-40EE-882E-103C365E8E38}"/>
              </a:ext>
            </a:extLst>
          </p:cNvPr>
          <p:cNvPicPr>
            <a:picLocks noChangeAspect="1"/>
          </p:cNvPicPr>
          <p:nvPr/>
        </p:nvPicPr>
        <p:blipFill rotWithShape="1">
          <a:blip r:embed="rId6"/>
          <a:srcRect l="7696" t="24237" r="28002"/>
          <a:stretch/>
        </p:blipFill>
        <p:spPr>
          <a:xfrm>
            <a:off x="5831494" y="1676526"/>
            <a:ext cx="1620076" cy="1629883"/>
          </a:xfrm>
          <a:prstGeom prst="rect">
            <a:avLst/>
          </a:prstGeom>
        </p:spPr>
      </p:pic>
    </p:spTree>
    <p:extLst>
      <p:ext uri="{BB962C8B-B14F-4D97-AF65-F5344CB8AC3E}">
        <p14:creationId xmlns:p14="http://schemas.microsoft.com/office/powerpoint/2010/main" val="38247571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68D6364E-8FA9-4B2C-8288-BF64DD01DC0D}"/>
              </a:ext>
            </a:extLst>
          </p:cNvPr>
          <p:cNvSpPr>
            <a:spLocks noGrp="1"/>
          </p:cNvSpPr>
          <p:nvPr>
            <p:ph type="sldNum" sz="quarter" idx="4"/>
          </p:nvPr>
        </p:nvSpPr>
        <p:spPr/>
        <p:txBody>
          <a:bodyPr/>
          <a:lstStyle/>
          <a:p>
            <a:fld id="{08DCC1CA-BC64-9342-9FC6-0A703FD15379}" type="slidenum">
              <a:rPr lang="en-US" smtClean="0"/>
              <a:pPr/>
              <a:t>36</a:t>
            </a:fld>
            <a:endParaRPr lang="en-US" dirty="0"/>
          </a:p>
        </p:txBody>
      </p:sp>
      <p:sp>
        <p:nvSpPr>
          <p:cNvPr id="4" name="Título 3">
            <a:extLst>
              <a:ext uri="{FF2B5EF4-FFF2-40B4-BE49-F238E27FC236}">
                <a16:creationId xmlns:a16="http://schemas.microsoft.com/office/drawing/2014/main" id="{433857E0-4178-4215-B64C-563F1133D24C}"/>
              </a:ext>
            </a:extLst>
          </p:cNvPr>
          <p:cNvSpPr>
            <a:spLocks noGrp="1"/>
          </p:cNvSpPr>
          <p:nvPr>
            <p:ph type="title"/>
          </p:nvPr>
        </p:nvSpPr>
        <p:spPr/>
        <p:txBody>
          <a:bodyPr/>
          <a:lstStyle/>
          <a:p>
            <a:pPr algn="ctr"/>
            <a:r>
              <a:rPr lang="es-MX" sz="2300" dirty="0"/>
              <a:t>Reporte de la Cartera de Inversiones </a:t>
            </a:r>
            <a:br>
              <a:rPr lang="es-MX" sz="2300" dirty="0"/>
            </a:br>
            <a:r>
              <a:rPr lang="es-MX" sz="2300" dirty="0"/>
              <a:t>abril 2021</a:t>
            </a:r>
          </a:p>
        </p:txBody>
      </p:sp>
      <p:sp>
        <p:nvSpPr>
          <p:cNvPr id="5" name="Marcador de pie de página 4">
            <a:extLst>
              <a:ext uri="{FF2B5EF4-FFF2-40B4-BE49-F238E27FC236}">
                <a16:creationId xmlns:a16="http://schemas.microsoft.com/office/drawing/2014/main" id="{15E3DDC6-F6F0-4B97-8DF3-21D5ABE442D9}"/>
              </a:ext>
            </a:extLst>
          </p:cNvPr>
          <p:cNvSpPr>
            <a:spLocks noGrp="1"/>
          </p:cNvSpPr>
          <p:nvPr>
            <p:ph type="ftr" sz="quarter" idx="3"/>
          </p:nvPr>
        </p:nvSpPr>
        <p:spPr/>
        <p:txBody>
          <a:bodyPr/>
          <a:lstStyle/>
          <a:p>
            <a:r>
              <a:rPr lang="es-MX" dirty="0"/>
              <a:t>Sesión Ordinaria 05/2021 del 27 de mayo de 2021</a:t>
            </a:r>
          </a:p>
        </p:txBody>
      </p:sp>
      <p:sp>
        <p:nvSpPr>
          <p:cNvPr id="8" name="5 Rectángulo">
            <a:extLst>
              <a:ext uri="{FF2B5EF4-FFF2-40B4-BE49-F238E27FC236}">
                <a16:creationId xmlns:a16="http://schemas.microsoft.com/office/drawing/2014/main" id="{24B3E8DB-3DDD-4EB8-84CD-70B38DE5DC82}"/>
              </a:ext>
            </a:extLst>
          </p:cNvPr>
          <p:cNvSpPr/>
          <p:nvPr/>
        </p:nvSpPr>
        <p:spPr>
          <a:xfrm>
            <a:off x="29394" y="663769"/>
            <a:ext cx="2347502" cy="369332"/>
          </a:xfrm>
          <a:prstGeom prst="rect">
            <a:avLst/>
          </a:prstGeom>
        </p:spPr>
        <p:txBody>
          <a:bodyPr wrap="none">
            <a:spAutoFit/>
          </a:bodyPr>
          <a:lstStyle/>
          <a:p>
            <a:r>
              <a:rPr lang="es-MX" b="1" dirty="0">
                <a:solidFill>
                  <a:schemeClr val="accent1">
                    <a:lumMod val="50000"/>
                  </a:schemeClr>
                </a:solidFill>
              </a:rPr>
              <a:t>DIVERSIFICACIÓN</a:t>
            </a:r>
          </a:p>
        </p:txBody>
      </p:sp>
      <p:pic>
        <p:nvPicPr>
          <p:cNvPr id="18" name="Imagen 17">
            <a:extLst>
              <a:ext uri="{FF2B5EF4-FFF2-40B4-BE49-F238E27FC236}">
                <a16:creationId xmlns:a16="http://schemas.microsoft.com/office/drawing/2014/main" id="{4BB8C9D3-2433-4855-A30D-EC9D13E967E0}"/>
              </a:ext>
            </a:extLst>
          </p:cNvPr>
          <p:cNvPicPr>
            <a:picLocks noChangeAspect="1"/>
          </p:cNvPicPr>
          <p:nvPr/>
        </p:nvPicPr>
        <p:blipFill rotWithShape="1">
          <a:blip r:embed="rId2"/>
          <a:srcRect l="6210" r="3845" b="2943"/>
          <a:stretch/>
        </p:blipFill>
        <p:spPr>
          <a:xfrm>
            <a:off x="4079176" y="1617853"/>
            <a:ext cx="4877892" cy="3971388"/>
          </a:xfrm>
          <a:prstGeom prst="rect">
            <a:avLst/>
          </a:prstGeom>
        </p:spPr>
      </p:pic>
      <p:pic>
        <p:nvPicPr>
          <p:cNvPr id="19" name="Imagen 18">
            <a:extLst>
              <a:ext uri="{FF2B5EF4-FFF2-40B4-BE49-F238E27FC236}">
                <a16:creationId xmlns:a16="http://schemas.microsoft.com/office/drawing/2014/main" id="{85F6D6DF-8B4A-4736-9B2B-8EF2EF9F40BB}"/>
              </a:ext>
            </a:extLst>
          </p:cNvPr>
          <p:cNvPicPr>
            <a:picLocks noChangeAspect="1"/>
          </p:cNvPicPr>
          <p:nvPr/>
        </p:nvPicPr>
        <p:blipFill rotWithShape="1">
          <a:blip r:embed="rId3"/>
          <a:srcRect l="11517" r="5597" b="3270"/>
          <a:stretch/>
        </p:blipFill>
        <p:spPr>
          <a:xfrm>
            <a:off x="-80559" y="1561531"/>
            <a:ext cx="4032449" cy="4322610"/>
          </a:xfrm>
          <a:prstGeom prst="rect">
            <a:avLst/>
          </a:prstGeom>
        </p:spPr>
      </p:pic>
      <p:pic>
        <p:nvPicPr>
          <p:cNvPr id="20" name="Imagen 19">
            <a:extLst>
              <a:ext uri="{FF2B5EF4-FFF2-40B4-BE49-F238E27FC236}">
                <a16:creationId xmlns:a16="http://schemas.microsoft.com/office/drawing/2014/main" id="{CDB55D4E-1594-4CEA-84B2-E028AEE6ED46}"/>
              </a:ext>
            </a:extLst>
          </p:cNvPr>
          <p:cNvPicPr>
            <a:picLocks noChangeAspect="1"/>
          </p:cNvPicPr>
          <p:nvPr/>
        </p:nvPicPr>
        <p:blipFill rotWithShape="1">
          <a:blip r:embed="rId4"/>
          <a:srcRect l="30026" t="16304" r="7389"/>
          <a:stretch/>
        </p:blipFill>
        <p:spPr>
          <a:xfrm>
            <a:off x="1272776" y="2984433"/>
            <a:ext cx="1948173" cy="1956186"/>
          </a:xfrm>
          <a:prstGeom prst="rect">
            <a:avLst/>
          </a:prstGeom>
        </p:spPr>
      </p:pic>
      <p:sp>
        <p:nvSpPr>
          <p:cNvPr id="21" name="CuadroTexto 20">
            <a:extLst>
              <a:ext uri="{FF2B5EF4-FFF2-40B4-BE49-F238E27FC236}">
                <a16:creationId xmlns:a16="http://schemas.microsoft.com/office/drawing/2014/main" id="{61BB007A-407B-4F81-B285-928F6FC03E7D}"/>
              </a:ext>
            </a:extLst>
          </p:cNvPr>
          <p:cNvSpPr txBox="1"/>
          <p:nvPr/>
        </p:nvSpPr>
        <p:spPr>
          <a:xfrm>
            <a:off x="3490165" y="5900317"/>
            <a:ext cx="1728192" cy="307777"/>
          </a:xfrm>
          <a:prstGeom prst="rect">
            <a:avLst/>
          </a:prstGeom>
          <a:noFill/>
        </p:spPr>
        <p:txBody>
          <a:bodyPr wrap="square" rtlCol="0">
            <a:spAutoFit/>
          </a:bodyPr>
          <a:lstStyle/>
          <a:p>
            <a:r>
              <a:rPr lang="es-MX" sz="1400" dirty="0"/>
              <a:t>*No incluye CKD's.</a:t>
            </a:r>
          </a:p>
        </p:txBody>
      </p:sp>
      <p:sp>
        <p:nvSpPr>
          <p:cNvPr id="22" name="CuadroTexto 21">
            <a:extLst>
              <a:ext uri="{FF2B5EF4-FFF2-40B4-BE49-F238E27FC236}">
                <a16:creationId xmlns:a16="http://schemas.microsoft.com/office/drawing/2014/main" id="{B7A0436A-C690-4E15-9E5C-53B8CA53676F}"/>
              </a:ext>
            </a:extLst>
          </p:cNvPr>
          <p:cNvSpPr txBox="1"/>
          <p:nvPr/>
        </p:nvSpPr>
        <p:spPr>
          <a:xfrm>
            <a:off x="1962029" y="3783780"/>
            <a:ext cx="571603" cy="314496"/>
          </a:xfrm>
          <a:prstGeom prst="rect">
            <a:avLst/>
          </a:prstGeom>
          <a:noFill/>
        </p:spPr>
        <p:txBody>
          <a:bodyPr wrap="square" rtlCol="0">
            <a:spAutoFit/>
          </a:bodyPr>
          <a:lstStyle/>
          <a:p>
            <a:pPr algn="ctr"/>
            <a:r>
              <a:rPr lang="en-US" sz="1400" dirty="0">
                <a:solidFill>
                  <a:schemeClr val="bg1">
                    <a:lumMod val="50000"/>
                  </a:schemeClr>
                </a:solidFill>
              </a:rPr>
              <a:t>2020</a:t>
            </a:r>
            <a:endParaRPr lang="es-MX" sz="1400" dirty="0">
              <a:solidFill>
                <a:schemeClr val="bg1">
                  <a:lumMod val="50000"/>
                </a:schemeClr>
              </a:solidFill>
            </a:endParaRPr>
          </a:p>
        </p:txBody>
      </p:sp>
      <p:sp>
        <p:nvSpPr>
          <p:cNvPr id="24" name="CuadroTexto 23">
            <a:extLst>
              <a:ext uri="{FF2B5EF4-FFF2-40B4-BE49-F238E27FC236}">
                <a16:creationId xmlns:a16="http://schemas.microsoft.com/office/drawing/2014/main" id="{882FEBE0-C919-4766-A2ED-69EA38EC1BAF}"/>
              </a:ext>
            </a:extLst>
          </p:cNvPr>
          <p:cNvSpPr txBox="1"/>
          <p:nvPr/>
        </p:nvSpPr>
        <p:spPr>
          <a:xfrm>
            <a:off x="6849968" y="3667679"/>
            <a:ext cx="615889" cy="307777"/>
          </a:xfrm>
          <a:prstGeom prst="rect">
            <a:avLst/>
          </a:prstGeom>
          <a:noFill/>
        </p:spPr>
        <p:txBody>
          <a:bodyPr wrap="square" rtlCol="0">
            <a:spAutoFit/>
          </a:bodyPr>
          <a:lstStyle/>
          <a:p>
            <a:pPr algn="ctr"/>
            <a:r>
              <a:rPr lang="en-US" sz="1400" dirty="0">
                <a:solidFill>
                  <a:schemeClr val="bg1">
                    <a:lumMod val="50000"/>
                  </a:schemeClr>
                </a:solidFill>
              </a:rPr>
              <a:t>2020</a:t>
            </a:r>
            <a:endParaRPr lang="es-MX" sz="1400" dirty="0">
              <a:solidFill>
                <a:schemeClr val="bg1">
                  <a:lumMod val="50000"/>
                </a:schemeClr>
              </a:solidFill>
            </a:endParaRPr>
          </a:p>
        </p:txBody>
      </p:sp>
      <p:pic>
        <p:nvPicPr>
          <p:cNvPr id="25" name="Imagen 24">
            <a:extLst>
              <a:ext uri="{FF2B5EF4-FFF2-40B4-BE49-F238E27FC236}">
                <a16:creationId xmlns:a16="http://schemas.microsoft.com/office/drawing/2014/main" id="{C10F439F-D4A7-4C87-8745-D713BDAD0E42}"/>
              </a:ext>
            </a:extLst>
          </p:cNvPr>
          <p:cNvPicPr>
            <a:picLocks noChangeAspect="1"/>
          </p:cNvPicPr>
          <p:nvPr/>
        </p:nvPicPr>
        <p:blipFill rotWithShape="1">
          <a:blip r:embed="rId5"/>
          <a:srcRect l="33431" t="9327" r="6211" b="6073"/>
          <a:stretch/>
        </p:blipFill>
        <p:spPr>
          <a:xfrm>
            <a:off x="6211036" y="2786305"/>
            <a:ext cx="1937598" cy="1975589"/>
          </a:xfrm>
          <a:prstGeom prst="rect">
            <a:avLst/>
          </a:prstGeom>
        </p:spPr>
      </p:pic>
    </p:spTree>
    <p:extLst>
      <p:ext uri="{BB962C8B-B14F-4D97-AF65-F5344CB8AC3E}">
        <p14:creationId xmlns:p14="http://schemas.microsoft.com/office/powerpoint/2010/main" val="15693782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A601127D-4581-4E6F-845A-B29D742EB2BE}"/>
              </a:ext>
            </a:extLst>
          </p:cNvPr>
          <p:cNvSpPr>
            <a:spLocks noGrp="1"/>
          </p:cNvSpPr>
          <p:nvPr>
            <p:ph type="sldNum" sz="quarter" idx="4"/>
          </p:nvPr>
        </p:nvSpPr>
        <p:spPr/>
        <p:txBody>
          <a:bodyPr/>
          <a:lstStyle/>
          <a:p>
            <a:fld id="{08DCC1CA-BC64-9342-9FC6-0A703FD15379}" type="slidenum">
              <a:rPr lang="en-US" smtClean="0"/>
              <a:pPr/>
              <a:t>37</a:t>
            </a:fld>
            <a:endParaRPr lang="en-US" dirty="0"/>
          </a:p>
        </p:txBody>
      </p:sp>
      <p:sp>
        <p:nvSpPr>
          <p:cNvPr id="4" name="Título 3">
            <a:extLst>
              <a:ext uri="{FF2B5EF4-FFF2-40B4-BE49-F238E27FC236}">
                <a16:creationId xmlns:a16="http://schemas.microsoft.com/office/drawing/2014/main" id="{81972105-618C-4262-9C99-FDC23B261DDC}"/>
              </a:ext>
            </a:extLst>
          </p:cNvPr>
          <p:cNvSpPr>
            <a:spLocks noGrp="1"/>
          </p:cNvSpPr>
          <p:nvPr>
            <p:ph type="title"/>
          </p:nvPr>
        </p:nvSpPr>
        <p:spPr>
          <a:xfrm>
            <a:off x="1697366" y="55015"/>
            <a:ext cx="6742300" cy="489346"/>
          </a:xfrm>
        </p:spPr>
        <p:txBody>
          <a:bodyPr/>
          <a:lstStyle/>
          <a:p>
            <a:pPr algn="ctr"/>
            <a:r>
              <a:rPr lang="es-MX" sz="2300" dirty="0"/>
              <a:t>Reporte de la Cartera de Inversiones </a:t>
            </a:r>
            <a:br>
              <a:rPr lang="es-MX" sz="2300" dirty="0"/>
            </a:br>
            <a:r>
              <a:rPr lang="es-MX" sz="2300" dirty="0"/>
              <a:t>abril 2021</a:t>
            </a:r>
          </a:p>
        </p:txBody>
      </p:sp>
      <p:sp>
        <p:nvSpPr>
          <p:cNvPr id="5" name="Marcador de pie de página 4">
            <a:extLst>
              <a:ext uri="{FF2B5EF4-FFF2-40B4-BE49-F238E27FC236}">
                <a16:creationId xmlns:a16="http://schemas.microsoft.com/office/drawing/2014/main" id="{5003C635-1DC1-49DC-81DE-DB1A86F49067}"/>
              </a:ext>
            </a:extLst>
          </p:cNvPr>
          <p:cNvSpPr>
            <a:spLocks noGrp="1"/>
          </p:cNvSpPr>
          <p:nvPr>
            <p:ph type="ftr" sz="quarter" idx="3"/>
          </p:nvPr>
        </p:nvSpPr>
        <p:spPr/>
        <p:txBody>
          <a:bodyPr/>
          <a:lstStyle/>
          <a:p>
            <a:r>
              <a:rPr lang="es-MX" dirty="0"/>
              <a:t>Sesión Ordinaria 05/2021 del 27 de mayo de 2021</a:t>
            </a:r>
          </a:p>
        </p:txBody>
      </p:sp>
      <p:sp>
        <p:nvSpPr>
          <p:cNvPr id="8" name="5 Rectángulo">
            <a:extLst>
              <a:ext uri="{FF2B5EF4-FFF2-40B4-BE49-F238E27FC236}">
                <a16:creationId xmlns:a16="http://schemas.microsoft.com/office/drawing/2014/main" id="{BA0AF37F-B289-4798-9CB7-BF0956C5FBC6}"/>
              </a:ext>
            </a:extLst>
          </p:cNvPr>
          <p:cNvSpPr/>
          <p:nvPr/>
        </p:nvSpPr>
        <p:spPr>
          <a:xfrm>
            <a:off x="0" y="611396"/>
            <a:ext cx="2347502" cy="369332"/>
          </a:xfrm>
          <a:prstGeom prst="rect">
            <a:avLst/>
          </a:prstGeom>
        </p:spPr>
        <p:txBody>
          <a:bodyPr wrap="none">
            <a:spAutoFit/>
          </a:bodyPr>
          <a:lstStyle/>
          <a:p>
            <a:r>
              <a:rPr lang="es-MX" b="1" dirty="0">
                <a:solidFill>
                  <a:schemeClr val="accent1">
                    <a:lumMod val="50000"/>
                  </a:schemeClr>
                </a:solidFill>
              </a:rPr>
              <a:t>DIVERSIFICACIÓN</a:t>
            </a:r>
          </a:p>
        </p:txBody>
      </p:sp>
      <p:sp>
        <p:nvSpPr>
          <p:cNvPr id="9" name="CuadroTexto 8">
            <a:extLst>
              <a:ext uri="{FF2B5EF4-FFF2-40B4-BE49-F238E27FC236}">
                <a16:creationId xmlns:a16="http://schemas.microsoft.com/office/drawing/2014/main" id="{36F23B78-44C7-4B90-942C-B2151B8C67BF}"/>
              </a:ext>
            </a:extLst>
          </p:cNvPr>
          <p:cNvSpPr txBox="1"/>
          <p:nvPr/>
        </p:nvSpPr>
        <p:spPr>
          <a:xfrm>
            <a:off x="5985437" y="658473"/>
            <a:ext cx="1394875" cy="369332"/>
          </a:xfrm>
          <a:prstGeom prst="rect">
            <a:avLst/>
          </a:prstGeom>
          <a:noFill/>
        </p:spPr>
        <p:txBody>
          <a:bodyPr wrap="square" rtlCol="0">
            <a:spAutoFit/>
          </a:bodyPr>
          <a:lstStyle/>
          <a:p>
            <a:r>
              <a:rPr lang="es-MX" dirty="0"/>
              <a:t>Por Moneda</a:t>
            </a:r>
          </a:p>
        </p:txBody>
      </p:sp>
      <p:pic>
        <p:nvPicPr>
          <p:cNvPr id="23" name="Imagen 22">
            <a:extLst>
              <a:ext uri="{FF2B5EF4-FFF2-40B4-BE49-F238E27FC236}">
                <a16:creationId xmlns:a16="http://schemas.microsoft.com/office/drawing/2014/main" id="{7835C778-B1EC-47D5-B4B0-0A592611C98F}"/>
              </a:ext>
            </a:extLst>
          </p:cNvPr>
          <p:cNvPicPr>
            <a:picLocks noChangeAspect="1"/>
          </p:cNvPicPr>
          <p:nvPr/>
        </p:nvPicPr>
        <p:blipFill rotWithShape="1">
          <a:blip r:embed="rId2"/>
          <a:srcRect l="6822" t="7159" b="6810"/>
          <a:stretch/>
        </p:blipFill>
        <p:spPr>
          <a:xfrm>
            <a:off x="251520" y="2276871"/>
            <a:ext cx="4470620" cy="3456385"/>
          </a:xfrm>
          <a:prstGeom prst="rect">
            <a:avLst/>
          </a:prstGeom>
        </p:spPr>
      </p:pic>
      <p:pic>
        <p:nvPicPr>
          <p:cNvPr id="24" name="Imagen 23">
            <a:extLst>
              <a:ext uri="{FF2B5EF4-FFF2-40B4-BE49-F238E27FC236}">
                <a16:creationId xmlns:a16="http://schemas.microsoft.com/office/drawing/2014/main" id="{26B2DEA4-4ED9-4FD8-B00C-3DA7935ABB2C}"/>
              </a:ext>
            </a:extLst>
          </p:cNvPr>
          <p:cNvPicPr>
            <a:picLocks noChangeAspect="1"/>
          </p:cNvPicPr>
          <p:nvPr/>
        </p:nvPicPr>
        <p:blipFill>
          <a:blip r:embed="rId3"/>
          <a:stretch>
            <a:fillRect/>
          </a:stretch>
        </p:blipFill>
        <p:spPr>
          <a:xfrm>
            <a:off x="6453739" y="1374914"/>
            <a:ext cx="2690261" cy="965045"/>
          </a:xfrm>
          <a:prstGeom prst="rect">
            <a:avLst/>
          </a:prstGeom>
        </p:spPr>
      </p:pic>
      <p:pic>
        <p:nvPicPr>
          <p:cNvPr id="25" name="Imagen 24">
            <a:extLst>
              <a:ext uri="{FF2B5EF4-FFF2-40B4-BE49-F238E27FC236}">
                <a16:creationId xmlns:a16="http://schemas.microsoft.com/office/drawing/2014/main" id="{86758678-46A3-4FFA-A0DE-7B3E8F1FCC09}"/>
              </a:ext>
            </a:extLst>
          </p:cNvPr>
          <p:cNvPicPr>
            <a:picLocks noChangeAspect="1"/>
          </p:cNvPicPr>
          <p:nvPr/>
        </p:nvPicPr>
        <p:blipFill>
          <a:blip r:embed="rId4"/>
          <a:stretch>
            <a:fillRect/>
          </a:stretch>
        </p:blipFill>
        <p:spPr>
          <a:xfrm>
            <a:off x="3707903" y="1370649"/>
            <a:ext cx="2695063" cy="979229"/>
          </a:xfrm>
          <a:prstGeom prst="rect">
            <a:avLst/>
          </a:prstGeom>
        </p:spPr>
      </p:pic>
      <p:pic>
        <p:nvPicPr>
          <p:cNvPr id="26" name="Imagen 25">
            <a:extLst>
              <a:ext uri="{FF2B5EF4-FFF2-40B4-BE49-F238E27FC236}">
                <a16:creationId xmlns:a16="http://schemas.microsoft.com/office/drawing/2014/main" id="{7F1224F8-E19F-4468-B650-0562F04A3A73}"/>
              </a:ext>
            </a:extLst>
          </p:cNvPr>
          <p:cNvPicPr>
            <a:picLocks noChangeAspect="1"/>
          </p:cNvPicPr>
          <p:nvPr/>
        </p:nvPicPr>
        <p:blipFill rotWithShape="1">
          <a:blip r:embed="rId5"/>
          <a:srcRect l="4939" t="9815" r="13837" b="5660"/>
          <a:stretch/>
        </p:blipFill>
        <p:spPr>
          <a:xfrm>
            <a:off x="4994904" y="2711183"/>
            <a:ext cx="3880656" cy="3072185"/>
          </a:xfrm>
          <a:prstGeom prst="rect">
            <a:avLst/>
          </a:prstGeom>
        </p:spPr>
      </p:pic>
      <p:sp>
        <p:nvSpPr>
          <p:cNvPr id="28" name="CuadroTexto 27">
            <a:extLst>
              <a:ext uri="{FF2B5EF4-FFF2-40B4-BE49-F238E27FC236}">
                <a16:creationId xmlns:a16="http://schemas.microsoft.com/office/drawing/2014/main" id="{7EBB3324-F4E6-45C5-9AE2-F789B3242134}"/>
              </a:ext>
            </a:extLst>
          </p:cNvPr>
          <p:cNvSpPr txBox="1"/>
          <p:nvPr/>
        </p:nvSpPr>
        <p:spPr>
          <a:xfrm>
            <a:off x="251520" y="5894964"/>
            <a:ext cx="3456384" cy="307777"/>
          </a:xfrm>
          <a:prstGeom prst="rect">
            <a:avLst/>
          </a:prstGeom>
          <a:noFill/>
        </p:spPr>
        <p:txBody>
          <a:bodyPr wrap="square" rtlCol="0">
            <a:spAutoFit/>
          </a:bodyPr>
          <a:lstStyle/>
          <a:p>
            <a:r>
              <a:rPr lang="es-MX" sz="1400" dirty="0"/>
              <a:t>*Por plazo solo incluye instrumentos en MXN</a:t>
            </a:r>
          </a:p>
        </p:txBody>
      </p:sp>
      <p:sp>
        <p:nvSpPr>
          <p:cNvPr id="29" name="CuadroTexto 28">
            <a:extLst>
              <a:ext uri="{FF2B5EF4-FFF2-40B4-BE49-F238E27FC236}">
                <a16:creationId xmlns:a16="http://schemas.microsoft.com/office/drawing/2014/main" id="{CF98F2D3-255D-4F8B-B9D0-0052F6B1AC86}"/>
              </a:ext>
            </a:extLst>
          </p:cNvPr>
          <p:cNvSpPr txBox="1"/>
          <p:nvPr/>
        </p:nvSpPr>
        <p:spPr>
          <a:xfrm>
            <a:off x="4922997" y="1026414"/>
            <a:ext cx="674796" cy="369332"/>
          </a:xfrm>
          <a:prstGeom prst="rect">
            <a:avLst/>
          </a:prstGeom>
          <a:noFill/>
        </p:spPr>
        <p:txBody>
          <a:bodyPr wrap="square" rtlCol="0">
            <a:spAutoFit/>
          </a:bodyPr>
          <a:lstStyle/>
          <a:p>
            <a:r>
              <a:rPr lang="es-MX" dirty="0"/>
              <a:t>2021</a:t>
            </a:r>
          </a:p>
        </p:txBody>
      </p:sp>
      <p:sp>
        <p:nvSpPr>
          <p:cNvPr id="30" name="CuadroTexto 29">
            <a:extLst>
              <a:ext uri="{FF2B5EF4-FFF2-40B4-BE49-F238E27FC236}">
                <a16:creationId xmlns:a16="http://schemas.microsoft.com/office/drawing/2014/main" id="{0B205E20-C8EC-4DCC-97FA-1673229A6F00}"/>
              </a:ext>
            </a:extLst>
          </p:cNvPr>
          <p:cNvSpPr txBox="1"/>
          <p:nvPr/>
        </p:nvSpPr>
        <p:spPr>
          <a:xfrm>
            <a:off x="7510812" y="1026414"/>
            <a:ext cx="674796" cy="369332"/>
          </a:xfrm>
          <a:prstGeom prst="rect">
            <a:avLst/>
          </a:prstGeom>
          <a:noFill/>
        </p:spPr>
        <p:txBody>
          <a:bodyPr wrap="square" rtlCol="0">
            <a:spAutoFit/>
          </a:bodyPr>
          <a:lstStyle/>
          <a:p>
            <a:r>
              <a:rPr lang="es-MX" dirty="0"/>
              <a:t>2020</a:t>
            </a:r>
          </a:p>
        </p:txBody>
      </p:sp>
      <p:sp>
        <p:nvSpPr>
          <p:cNvPr id="31" name="CuadroTexto 30">
            <a:extLst>
              <a:ext uri="{FF2B5EF4-FFF2-40B4-BE49-F238E27FC236}">
                <a16:creationId xmlns:a16="http://schemas.microsoft.com/office/drawing/2014/main" id="{0588B6FD-B33C-44D0-AD1E-48BBC480A200}"/>
              </a:ext>
            </a:extLst>
          </p:cNvPr>
          <p:cNvSpPr txBox="1"/>
          <p:nvPr/>
        </p:nvSpPr>
        <p:spPr>
          <a:xfrm>
            <a:off x="6260745" y="4098919"/>
            <a:ext cx="615889" cy="307777"/>
          </a:xfrm>
          <a:prstGeom prst="rect">
            <a:avLst/>
          </a:prstGeom>
          <a:noFill/>
        </p:spPr>
        <p:txBody>
          <a:bodyPr wrap="square" rtlCol="0">
            <a:spAutoFit/>
          </a:bodyPr>
          <a:lstStyle/>
          <a:p>
            <a:pPr algn="ctr"/>
            <a:r>
              <a:rPr lang="en-US" sz="1400" dirty="0">
                <a:solidFill>
                  <a:schemeClr val="bg1">
                    <a:lumMod val="50000"/>
                  </a:schemeClr>
                </a:solidFill>
              </a:rPr>
              <a:t>2020</a:t>
            </a:r>
            <a:endParaRPr lang="es-MX" sz="1400" dirty="0">
              <a:solidFill>
                <a:schemeClr val="bg1">
                  <a:lumMod val="50000"/>
                </a:schemeClr>
              </a:solidFill>
            </a:endParaRPr>
          </a:p>
        </p:txBody>
      </p:sp>
      <p:pic>
        <p:nvPicPr>
          <p:cNvPr id="32" name="Imagen 31">
            <a:extLst>
              <a:ext uri="{FF2B5EF4-FFF2-40B4-BE49-F238E27FC236}">
                <a16:creationId xmlns:a16="http://schemas.microsoft.com/office/drawing/2014/main" id="{E1BAC5C3-941D-43CD-A61E-F9691332A928}"/>
              </a:ext>
            </a:extLst>
          </p:cNvPr>
          <p:cNvPicPr>
            <a:picLocks noChangeAspect="1"/>
          </p:cNvPicPr>
          <p:nvPr/>
        </p:nvPicPr>
        <p:blipFill rotWithShape="1">
          <a:blip r:embed="rId6"/>
          <a:srcRect l="6004" t="31306" r="29694" b="4114"/>
          <a:stretch/>
        </p:blipFill>
        <p:spPr>
          <a:xfrm>
            <a:off x="5715216" y="3380671"/>
            <a:ext cx="1706945" cy="1706945"/>
          </a:xfrm>
          <a:prstGeom prst="rect">
            <a:avLst/>
          </a:prstGeom>
        </p:spPr>
      </p:pic>
      <p:pic>
        <p:nvPicPr>
          <p:cNvPr id="33" name="Imagen 32">
            <a:extLst>
              <a:ext uri="{FF2B5EF4-FFF2-40B4-BE49-F238E27FC236}">
                <a16:creationId xmlns:a16="http://schemas.microsoft.com/office/drawing/2014/main" id="{6081D02A-1A04-419B-97DC-557DC4E29AA1}"/>
              </a:ext>
            </a:extLst>
          </p:cNvPr>
          <p:cNvPicPr>
            <a:picLocks noChangeAspect="1"/>
          </p:cNvPicPr>
          <p:nvPr/>
        </p:nvPicPr>
        <p:blipFill rotWithShape="1">
          <a:blip r:embed="rId7"/>
          <a:srcRect l="12359" t="17739" r="34425" b="6985"/>
          <a:stretch/>
        </p:blipFill>
        <p:spPr>
          <a:xfrm>
            <a:off x="911798" y="3408103"/>
            <a:ext cx="1584176" cy="1622814"/>
          </a:xfrm>
          <a:prstGeom prst="rect">
            <a:avLst/>
          </a:prstGeom>
        </p:spPr>
      </p:pic>
      <p:sp>
        <p:nvSpPr>
          <p:cNvPr id="34" name="CuadroTexto 33">
            <a:extLst>
              <a:ext uri="{FF2B5EF4-FFF2-40B4-BE49-F238E27FC236}">
                <a16:creationId xmlns:a16="http://schemas.microsoft.com/office/drawing/2014/main" id="{52AC3285-007B-417D-8C08-A0452E7EB2B0}"/>
              </a:ext>
            </a:extLst>
          </p:cNvPr>
          <p:cNvSpPr txBox="1"/>
          <p:nvPr/>
        </p:nvSpPr>
        <p:spPr>
          <a:xfrm>
            <a:off x="1395941" y="4065621"/>
            <a:ext cx="615889" cy="307777"/>
          </a:xfrm>
          <a:prstGeom prst="rect">
            <a:avLst/>
          </a:prstGeom>
          <a:noFill/>
        </p:spPr>
        <p:txBody>
          <a:bodyPr wrap="square" rtlCol="0">
            <a:spAutoFit/>
          </a:bodyPr>
          <a:lstStyle/>
          <a:p>
            <a:pPr algn="ctr"/>
            <a:r>
              <a:rPr lang="en-US" sz="1400" dirty="0">
                <a:solidFill>
                  <a:schemeClr val="bg1">
                    <a:lumMod val="50000"/>
                  </a:schemeClr>
                </a:solidFill>
              </a:rPr>
              <a:t>2020</a:t>
            </a:r>
            <a:endParaRPr lang="es-MX" sz="1400" dirty="0">
              <a:solidFill>
                <a:schemeClr val="bg1">
                  <a:lumMod val="50000"/>
                </a:schemeClr>
              </a:solidFill>
            </a:endParaRPr>
          </a:p>
        </p:txBody>
      </p:sp>
    </p:spTree>
    <p:extLst>
      <p:ext uri="{BB962C8B-B14F-4D97-AF65-F5344CB8AC3E}">
        <p14:creationId xmlns:p14="http://schemas.microsoft.com/office/powerpoint/2010/main" val="189066333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82D4C975-7ABE-4DFC-BC50-592AC55DBA8F}"/>
              </a:ext>
            </a:extLst>
          </p:cNvPr>
          <p:cNvSpPr>
            <a:spLocks noGrp="1"/>
          </p:cNvSpPr>
          <p:nvPr>
            <p:ph type="sldNum" sz="quarter" idx="4"/>
          </p:nvPr>
        </p:nvSpPr>
        <p:spPr/>
        <p:txBody>
          <a:bodyPr/>
          <a:lstStyle/>
          <a:p>
            <a:fld id="{08DCC1CA-BC64-9342-9FC6-0A703FD15379}" type="slidenum">
              <a:rPr lang="en-US" smtClean="0"/>
              <a:pPr/>
              <a:t>38</a:t>
            </a:fld>
            <a:endParaRPr lang="en-US" dirty="0"/>
          </a:p>
        </p:txBody>
      </p:sp>
      <p:sp>
        <p:nvSpPr>
          <p:cNvPr id="4" name="Título 3">
            <a:extLst>
              <a:ext uri="{FF2B5EF4-FFF2-40B4-BE49-F238E27FC236}">
                <a16:creationId xmlns:a16="http://schemas.microsoft.com/office/drawing/2014/main" id="{FDD7259A-99E1-469D-91F1-880423A3826B}"/>
              </a:ext>
            </a:extLst>
          </p:cNvPr>
          <p:cNvSpPr>
            <a:spLocks noGrp="1"/>
          </p:cNvSpPr>
          <p:nvPr>
            <p:ph type="title"/>
          </p:nvPr>
        </p:nvSpPr>
        <p:spPr>
          <a:xfrm>
            <a:off x="1697366" y="41763"/>
            <a:ext cx="6742300" cy="489346"/>
          </a:xfrm>
        </p:spPr>
        <p:txBody>
          <a:bodyPr/>
          <a:lstStyle/>
          <a:p>
            <a:pPr algn="ctr"/>
            <a:r>
              <a:rPr lang="es-MX" sz="2300" dirty="0"/>
              <a:t>Reporte de la Cartera de Inversiones </a:t>
            </a:r>
            <a:br>
              <a:rPr lang="es-MX" sz="2300" dirty="0"/>
            </a:br>
            <a:r>
              <a:rPr lang="es-MX" sz="2300" dirty="0"/>
              <a:t>abril 2021</a:t>
            </a:r>
          </a:p>
        </p:txBody>
      </p:sp>
      <p:sp>
        <p:nvSpPr>
          <p:cNvPr id="5" name="Marcador de pie de página 4">
            <a:extLst>
              <a:ext uri="{FF2B5EF4-FFF2-40B4-BE49-F238E27FC236}">
                <a16:creationId xmlns:a16="http://schemas.microsoft.com/office/drawing/2014/main" id="{2CD3FE16-6BA5-44CF-80EE-0590AB7D0A49}"/>
              </a:ext>
            </a:extLst>
          </p:cNvPr>
          <p:cNvSpPr>
            <a:spLocks noGrp="1"/>
          </p:cNvSpPr>
          <p:nvPr>
            <p:ph type="ftr" sz="quarter" idx="3"/>
          </p:nvPr>
        </p:nvSpPr>
        <p:spPr/>
        <p:txBody>
          <a:bodyPr/>
          <a:lstStyle/>
          <a:p>
            <a:r>
              <a:rPr lang="es-MX" dirty="0"/>
              <a:t>Sesión Ordinaria 05/2021 del 27 de mayo de 2021</a:t>
            </a:r>
          </a:p>
        </p:txBody>
      </p:sp>
      <p:sp>
        <p:nvSpPr>
          <p:cNvPr id="6" name="5 Rectángulo">
            <a:extLst>
              <a:ext uri="{FF2B5EF4-FFF2-40B4-BE49-F238E27FC236}">
                <a16:creationId xmlns:a16="http://schemas.microsoft.com/office/drawing/2014/main" id="{C423844E-C7CB-4883-A8E4-E598524A6055}"/>
              </a:ext>
            </a:extLst>
          </p:cNvPr>
          <p:cNvSpPr/>
          <p:nvPr/>
        </p:nvSpPr>
        <p:spPr>
          <a:xfrm>
            <a:off x="104910" y="715433"/>
            <a:ext cx="3184911" cy="369332"/>
          </a:xfrm>
          <a:prstGeom prst="rect">
            <a:avLst/>
          </a:prstGeom>
        </p:spPr>
        <p:txBody>
          <a:bodyPr wrap="none">
            <a:spAutoFit/>
          </a:bodyPr>
          <a:lstStyle/>
          <a:p>
            <a:r>
              <a:rPr lang="es-MX" b="1" dirty="0"/>
              <a:t>   INSTRUMENTOS NACIONALES</a:t>
            </a:r>
          </a:p>
        </p:txBody>
      </p:sp>
      <p:sp>
        <p:nvSpPr>
          <p:cNvPr id="7" name="5 Rectángulo">
            <a:extLst>
              <a:ext uri="{FF2B5EF4-FFF2-40B4-BE49-F238E27FC236}">
                <a16:creationId xmlns:a16="http://schemas.microsoft.com/office/drawing/2014/main" id="{5DB7CE8E-EB68-40B7-9033-A2E5D14D950F}"/>
              </a:ext>
            </a:extLst>
          </p:cNvPr>
          <p:cNvSpPr/>
          <p:nvPr/>
        </p:nvSpPr>
        <p:spPr>
          <a:xfrm>
            <a:off x="4467042" y="711729"/>
            <a:ext cx="3753976" cy="369332"/>
          </a:xfrm>
          <a:prstGeom prst="rect">
            <a:avLst/>
          </a:prstGeom>
        </p:spPr>
        <p:txBody>
          <a:bodyPr wrap="none">
            <a:spAutoFit/>
          </a:bodyPr>
          <a:lstStyle/>
          <a:p>
            <a:r>
              <a:rPr lang="es-MX" b="1" dirty="0"/>
              <a:t>   INSTRUMENTOS INTERNACIONALES</a:t>
            </a:r>
          </a:p>
        </p:txBody>
      </p:sp>
      <p:pic>
        <p:nvPicPr>
          <p:cNvPr id="10" name="Imagen 9">
            <a:extLst>
              <a:ext uri="{FF2B5EF4-FFF2-40B4-BE49-F238E27FC236}">
                <a16:creationId xmlns:a16="http://schemas.microsoft.com/office/drawing/2014/main" id="{DB996767-FDCD-4E06-A54F-33AA33ED03CC}"/>
              </a:ext>
            </a:extLst>
          </p:cNvPr>
          <p:cNvPicPr>
            <a:picLocks noChangeAspect="1"/>
          </p:cNvPicPr>
          <p:nvPr/>
        </p:nvPicPr>
        <p:blipFill>
          <a:blip r:embed="rId2"/>
          <a:stretch>
            <a:fillRect/>
          </a:stretch>
        </p:blipFill>
        <p:spPr>
          <a:xfrm>
            <a:off x="1835697" y="4627450"/>
            <a:ext cx="5161274" cy="1624500"/>
          </a:xfrm>
          <a:prstGeom prst="rect">
            <a:avLst/>
          </a:prstGeom>
        </p:spPr>
      </p:pic>
      <p:pic>
        <p:nvPicPr>
          <p:cNvPr id="14" name="Imagen 13">
            <a:extLst>
              <a:ext uri="{FF2B5EF4-FFF2-40B4-BE49-F238E27FC236}">
                <a16:creationId xmlns:a16="http://schemas.microsoft.com/office/drawing/2014/main" id="{7E5DBB34-70A7-418F-BE2E-A8E464C285FF}"/>
              </a:ext>
            </a:extLst>
          </p:cNvPr>
          <p:cNvPicPr>
            <a:picLocks noChangeAspect="1"/>
          </p:cNvPicPr>
          <p:nvPr/>
        </p:nvPicPr>
        <p:blipFill>
          <a:blip r:embed="rId3"/>
          <a:stretch>
            <a:fillRect/>
          </a:stretch>
        </p:blipFill>
        <p:spPr>
          <a:xfrm>
            <a:off x="4716481" y="1218851"/>
            <a:ext cx="4144275" cy="3223618"/>
          </a:xfrm>
          <a:prstGeom prst="rect">
            <a:avLst/>
          </a:prstGeom>
        </p:spPr>
      </p:pic>
      <p:pic>
        <p:nvPicPr>
          <p:cNvPr id="15" name="Imagen 14">
            <a:extLst>
              <a:ext uri="{FF2B5EF4-FFF2-40B4-BE49-F238E27FC236}">
                <a16:creationId xmlns:a16="http://schemas.microsoft.com/office/drawing/2014/main" id="{31462210-CFC0-435E-86A7-30E292098E74}"/>
              </a:ext>
            </a:extLst>
          </p:cNvPr>
          <p:cNvPicPr>
            <a:picLocks noChangeAspect="1"/>
          </p:cNvPicPr>
          <p:nvPr/>
        </p:nvPicPr>
        <p:blipFill>
          <a:blip r:embed="rId4"/>
          <a:stretch>
            <a:fillRect/>
          </a:stretch>
        </p:blipFill>
        <p:spPr>
          <a:xfrm>
            <a:off x="381519" y="1081061"/>
            <a:ext cx="3671940" cy="3361408"/>
          </a:xfrm>
          <a:prstGeom prst="rect">
            <a:avLst/>
          </a:prstGeom>
        </p:spPr>
      </p:pic>
    </p:spTree>
    <p:extLst>
      <p:ext uri="{BB962C8B-B14F-4D97-AF65-F5344CB8AC3E}">
        <p14:creationId xmlns:p14="http://schemas.microsoft.com/office/powerpoint/2010/main" val="8036790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8B4D8619-24CB-472B-A867-38DE7A4E6EFE}"/>
              </a:ext>
            </a:extLst>
          </p:cNvPr>
          <p:cNvSpPr>
            <a:spLocks noGrp="1"/>
          </p:cNvSpPr>
          <p:nvPr>
            <p:ph type="sldNum" sz="quarter" idx="4"/>
          </p:nvPr>
        </p:nvSpPr>
        <p:spPr/>
        <p:txBody>
          <a:bodyPr/>
          <a:lstStyle/>
          <a:p>
            <a:fld id="{08DCC1CA-BC64-9342-9FC6-0A703FD15379}" type="slidenum">
              <a:rPr lang="en-US" smtClean="0"/>
              <a:pPr/>
              <a:t>39</a:t>
            </a:fld>
            <a:endParaRPr lang="en-US" dirty="0"/>
          </a:p>
        </p:txBody>
      </p:sp>
      <p:sp>
        <p:nvSpPr>
          <p:cNvPr id="4" name="Título 3">
            <a:extLst>
              <a:ext uri="{FF2B5EF4-FFF2-40B4-BE49-F238E27FC236}">
                <a16:creationId xmlns:a16="http://schemas.microsoft.com/office/drawing/2014/main" id="{F5A5FA20-609F-4355-B3F9-95CA2537A879}"/>
              </a:ext>
            </a:extLst>
          </p:cNvPr>
          <p:cNvSpPr>
            <a:spLocks noGrp="1"/>
          </p:cNvSpPr>
          <p:nvPr>
            <p:ph type="title"/>
          </p:nvPr>
        </p:nvSpPr>
        <p:spPr>
          <a:xfrm>
            <a:off x="1697366" y="41763"/>
            <a:ext cx="6742300" cy="489346"/>
          </a:xfrm>
        </p:spPr>
        <p:txBody>
          <a:bodyPr/>
          <a:lstStyle/>
          <a:p>
            <a:pPr algn="ctr"/>
            <a:r>
              <a:rPr lang="es-MX" sz="2300" dirty="0"/>
              <a:t>Reporte de la Cartera de Inversiones </a:t>
            </a:r>
            <a:br>
              <a:rPr lang="es-MX" sz="2300" dirty="0"/>
            </a:br>
            <a:r>
              <a:rPr lang="es-MX" sz="2300" dirty="0"/>
              <a:t>abril 2021</a:t>
            </a:r>
          </a:p>
        </p:txBody>
      </p:sp>
      <p:sp>
        <p:nvSpPr>
          <p:cNvPr id="5" name="Marcador de pie de página 4">
            <a:extLst>
              <a:ext uri="{FF2B5EF4-FFF2-40B4-BE49-F238E27FC236}">
                <a16:creationId xmlns:a16="http://schemas.microsoft.com/office/drawing/2014/main" id="{395C5985-D9EF-4703-88FD-36BBC5004EB7}"/>
              </a:ext>
            </a:extLst>
          </p:cNvPr>
          <p:cNvSpPr>
            <a:spLocks noGrp="1"/>
          </p:cNvSpPr>
          <p:nvPr>
            <p:ph type="ftr" sz="quarter" idx="3"/>
          </p:nvPr>
        </p:nvSpPr>
        <p:spPr/>
        <p:txBody>
          <a:bodyPr/>
          <a:lstStyle/>
          <a:p>
            <a:r>
              <a:rPr lang="es-MX" dirty="0"/>
              <a:t>Sesión Ordinaria 05/2021 del 27 de mayo de 2021</a:t>
            </a:r>
          </a:p>
        </p:txBody>
      </p:sp>
      <p:sp>
        <p:nvSpPr>
          <p:cNvPr id="6" name="5 Rectángulo">
            <a:extLst>
              <a:ext uri="{FF2B5EF4-FFF2-40B4-BE49-F238E27FC236}">
                <a16:creationId xmlns:a16="http://schemas.microsoft.com/office/drawing/2014/main" id="{997F5B79-4106-421C-8D4C-72B73D0D8A9D}"/>
              </a:ext>
            </a:extLst>
          </p:cNvPr>
          <p:cNvSpPr/>
          <p:nvPr/>
        </p:nvSpPr>
        <p:spPr>
          <a:xfrm>
            <a:off x="0" y="1039484"/>
            <a:ext cx="8635441" cy="338554"/>
          </a:xfrm>
          <a:prstGeom prst="rect">
            <a:avLst/>
          </a:prstGeom>
        </p:spPr>
        <p:txBody>
          <a:bodyPr wrap="none">
            <a:spAutoFit/>
          </a:bodyPr>
          <a:lstStyle/>
          <a:p>
            <a:r>
              <a:rPr lang="es-MX" sz="1600" b="1" dirty="0"/>
              <a:t>COMPARATIVO  RENDIMIENTO CON  PRINCIPALES INDICADORES DE MERCADO</a:t>
            </a:r>
          </a:p>
        </p:txBody>
      </p:sp>
      <p:sp>
        <p:nvSpPr>
          <p:cNvPr id="7" name="Rectángulo 6">
            <a:extLst>
              <a:ext uri="{FF2B5EF4-FFF2-40B4-BE49-F238E27FC236}">
                <a16:creationId xmlns:a16="http://schemas.microsoft.com/office/drawing/2014/main" id="{34921F2C-3D61-437A-8C65-6AB6F3F22494}"/>
              </a:ext>
            </a:extLst>
          </p:cNvPr>
          <p:cNvSpPr/>
          <p:nvPr/>
        </p:nvSpPr>
        <p:spPr>
          <a:xfrm>
            <a:off x="19030" y="4288324"/>
            <a:ext cx="7094845" cy="338554"/>
          </a:xfrm>
          <a:prstGeom prst="rect">
            <a:avLst/>
          </a:prstGeom>
        </p:spPr>
        <p:txBody>
          <a:bodyPr wrap="square">
            <a:spAutoFit/>
          </a:bodyPr>
          <a:lstStyle/>
          <a:p>
            <a:r>
              <a:rPr lang="es-MX" sz="800" dirty="0"/>
              <a:t>1 Se utilizará el rendimiento de los últimos 12 meses para ser comparable con reportes de AFORES.</a:t>
            </a:r>
          </a:p>
          <a:p>
            <a:r>
              <a:rPr lang="es-MX" sz="800" dirty="0"/>
              <a:t>2 Rendimientos preliminares recalculados, falta auditar datos para confirmar rendimientos históricos.</a:t>
            </a:r>
          </a:p>
        </p:txBody>
      </p:sp>
      <p:pic>
        <p:nvPicPr>
          <p:cNvPr id="10" name="Imagen 9">
            <a:extLst>
              <a:ext uri="{FF2B5EF4-FFF2-40B4-BE49-F238E27FC236}">
                <a16:creationId xmlns:a16="http://schemas.microsoft.com/office/drawing/2014/main" id="{78BA1BEB-1F4F-4C3C-B353-E8284AE0E288}"/>
              </a:ext>
            </a:extLst>
          </p:cNvPr>
          <p:cNvPicPr>
            <a:picLocks noChangeAspect="1"/>
          </p:cNvPicPr>
          <p:nvPr/>
        </p:nvPicPr>
        <p:blipFill>
          <a:blip r:embed="rId2"/>
          <a:stretch>
            <a:fillRect/>
          </a:stretch>
        </p:blipFill>
        <p:spPr>
          <a:xfrm>
            <a:off x="94575" y="1378038"/>
            <a:ext cx="8954849" cy="2797175"/>
          </a:xfrm>
          <a:prstGeom prst="rect">
            <a:avLst/>
          </a:prstGeom>
        </p:spPr>
      </p:pic>
    </p:spTree>
    <p:extLst>
      <p:ext uri="{BB962C8B-B14F-4D97-AF65-F5344CB8AC3E}">
        <p14:creationId xmlns:p14="http://schemas.microsoft.com/office/powerpoint/2010/main" val="23105417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4808ED6F-EABD-44DD-8144-CF4FB9B03615}"/>
              </a:ext>
            </a:extLst>
          </p:cNvPr>
          <p:cNvSpPr>
            <a:spLocks noGrp="1"/>
          </p:cNvSpPr>
          <p:nvPr>
            <p:ph type="body" sz="quarter" idx="15"/>
          </p:nvPr>
        </p:nvSpPr>
        <p:spPr>
          <a:xfrm>
            <a:off x="411376" y="1127726"/>
            <a:ext cx="8321247" cy="4955022"/>
          </a:xfrm>
        </p:spPr>
        <p:txBody>
          <a:bodyPr>
            <a:normAutofit lnSpcReduction="10000"/>
          </a:bodyPr>
          <a:lstStyle/>
          <a:p>
            <a:r>
              <a:rPr lang="es-MX" dirty="0">
                <a:solidFill>
                  <a:schemeClr val="tx1">
                    <a:lumMod val="75000"/>
                    <a:lumOff val="25000"/>
                  </a:schemeClr>
                </a:solidFill>
                <a:cs typeface="Arial" pitchFamily="34" charset="0"/>
              </a:rPr>
              <a:t>Con fundamento en el Artículo 151, Fracc. I, Párrafo Primero, de la Ley del Instituto de Pensiones del Estado de Jalisco, que señala que el Consejo Directivo se integrará con los siguientes miembros propietarios con voz y voto:</a:t>
            </a:r>
          </a:p>
          <a:p>
            <a:endParaRPr lang="es-MX" dirty="0">
              <a:solidFill>
                <a:schemeClr val="tx1">
                  <a:lumMod val="75000"/>
                  <a:lumOff val="25000"/>
                </a:schemeClr>
              </a:solidFill>
              <a:cs typeface="Arial" pitchFamily="34" charset="0"/>
            </a:endParaRPr>
          </a:p>
          <a:p>
            <a:pPr marL="400050" indent="-400050">
              <a:buAutoNum type="romanUcPeriod"/>
            </a:pPr>
            <a:r>
              <a:rPr lang="es-MX" dirty="0">
                <a:solidFill>
                  <a:schemeClr val="tx1">
                    <a:lumMod val="75000"/>
                    <a:lumOff val="25000"/>
                  </a:schemeClr>
                </a:solidFill>
                <a:cs typeface="Arial" pitchFamily="34" charset="0"/>
              </a:rPr>
              <a:t>Dos representantes del Gobierno del Estado, designados por el Titular del Poder Ejecutivo, ambos con voz y voto.</a:t>
            </a:r>
          </a:p>
          <a:p>
            <a:pPr marL="457189" lvl="1" indent="0">
              <a:buNone/>
            </a:pPr>
            <a:r>
              <a:rPr lang="es-MX" dirty="0">
                <a:solidFill>
                  <a:schemeClr val="tx1">
                    <a:lumMod val="75000"/>
                    <a:lumOff val="25000"/>
                  </a:schemeClr>
                </a:solidFill>
                <a:cs typeface="Arial" pitchFamily="34" charset="0"/>
              </a:rPr>
              <a:t>Uno de estos dos consejeros fungirá como Presidente del Consejo, en ausencia de uno de ellos, las sesiones serán presididas por el otro.</a:t>
            </a:r>
          </a:p>
          <a:p>
            <a:pPr marL="457189" lvl="1" indent="0">
              <a:buNone/>
            </a:pPr>
            <a:r>
              <a:rPr lang="es-MX" dirty="0">
                <a:solidFill>
                  <a:schemeClr val="tx1">
                    <a:lumMod val="75000"/>
                    <a:lumOff val="25000"/>
                  </a:schemeClr>
                </a:solidFill>
                <a:cs typeface="Arial" pitchFamily="34" charset="0"/>
              </a:rPr>
              <a:t>El presidente tendrá voto de calidad en caso de empate.</a:t>
            </a:r>
          </a:p>
          <a:p>
            <a:pPr marL="457189" lvl="1" indent="0">
              <a:buNone/>
            </a:pPr>
            <a:r>
              <a:rPr lang="es-MX" dirty="0">
                <a:solidFill>
                  <a:schemeClr val="tx1">
                    <a:lumMod val="75000"/>
                    <a:lumOff val="25000"/>
                  </a:schemeClr>
                </a:solidFill>
                <a:cs typeface="Arial" pitchFamily="34" charset="0"/>
              </a:rPr>
              <a:t>El presidente tendrá la más amplia representación legal del Consejo Directivo, en todo tipo de litigios y controversias, ante autoridades judiciales y administrativas, civiles, mercantiles, penales y laborales, con las facultades de un apoderado general judicial para pleitos y cobranzas, quien podrá delegar mediante poder especial o al designar patronos o delegados en juicio o procedimiento, incluido el de amparo y los seguidos ante las Comisiones de Derechos Humanos en trabajadores o Servidores Públicos del Instituto.</a:t>
            </a:r>
          </a:p>
          <a:p>
            <a:pPr marL="457189" lvl="1" indent="0">
              <a:buNone/>
            </a:pPr>
            <a:r>
              <a:rPr lang="es-MX" dirty="0">
                <a:solidFill>
                  <a:schemeClr val="tx1">
                    <a:lumMod val="75000"/>
                    <a:lumOff val="25000"/>
                  </a:schemeClr>
                </a:solidFill>
                <a:cs typeface="Arial" pitchFamily="34" charset="0"/>
              </a:rPr>
              <a:t>El presidente deberá dar cuenta al Consejo Directivo de su actuación;</a:t>
            </a:r>
            <a:endParaRPr lang="es-MX" dirty="0">
              <a:solidFill>
                <a:schemeClr val="tx1">
                  <a:lumMod val="75000"/>
                  <a:lumOff val="25000"/>
                </a:schemeClr>
              </a:solidFill>
            </a:endParaRPr>
          </a:p>
          <a:p>
            <a:endParaRPr lang="es-MX" dirty="0"/>
          </a:p>
        </p:txBody>
      </p:sp>
      <p:sp>
        <p:nvSpPr>
          <p:cNvPr id="3" name="Marcador de texto 2">
            <a:extLst>
              <a:ext uri="{FF2B5EF4-FFF2-40B4-BE49-F238E27FC236}">
                <a16:creationId xmlns:a16="http://schemas.microsoft.com/office/drawing/2014/main" id="{8DB20710-E6EE-4692-B37B-E8B7BFD5C78B}"/>
              </a:ext>
            </a:extLst>
          </p:cNvPr>
          <p:cNvSpPr>
            <a:spLocks noGrp="1"/>
          </p:cNvSpPr>
          <p:nvPr>
            <p:ph type="body" sz="quarter" idx="14"/>
          </p:nvPr>
        </p:nvSpPr>
        <p:spPr>
          <a:xfrm>
            <a:off x="1676400" y="-50218"/>
            <a:ext cx="7467600" cy="471960"/>
          </a:xfrm>
        </p:spPr>
        <p:txBody>
          <a:bodyPr/>
          <a:lstStyle/>
          <a:p>
            <a:r>
              <a:rPr lang="es-MX" sz="1800" dirty="0"/>
              <a:t>4. Integración y Toma de Protesta de Consejero Titular, Designado por el Titular del Poder Ejecutivo</a:t>
            </a:r>
          </a:p>
          <a:p>
            <a:endParaRPr lang="es-MX" sz="1800" dirty="0"/>
          </a:p>
        </p:txBody>
      </p:sp>
      <p:sp>
        <p:nvSpPr>
          <p:cNvPr id="4" name="Marcador de número de diapositiva 3">
            <a:extLst>
              <a:ext uri="{FF2B5EF4-FFF2-40B4-BE49-F238E27FC236}">
                <a16:creationId xmlns:a16="http://schemas.microsoft.com/office/drawing/2014/main" id="{004B4FAE-7978-4E18-8198-CB8FAC78D07F}"/>
              </a:ext>
            </a:extLst>
          </p:cNvPr>
          <p:cNvSpPr>
            <a:spLocks noGrp="1"/>
          </p:cNvSpPr>
          <p:nvPr>
            <p:ph type="sldNum" sz="quarter" idx="4"/>
          </p:nvPr>
        </p:nvSpPr>
        <p:spPr/>
        <p:txBody>
          <a:bodyPr/>
          <a:lstStyle/>
          <a:p>
            <a:fld id="{08DCC1CA-BC64-9342-9FC6-0A703FD15379}" type="slidenum">
              <a:rPr lang="en-US" smtClean="0"/>
              <a:pPr/>
              <a:t>4</a:t>
            </a:fld>
            <a:endParaRPr lang="en-US" dirty="0"/>
          </a:p>
        </p:txBody>
      </p:sp>
      <p:sp>
        <p:nvSpPr>
          <p:cNvPr id="5" name="Marcador de pie de página 4">
            <a:extLst>
              <a:ext uri="{FF2B5EF4-FFF2-40B4-BE49-F238E27FC236}">
                <a16:creationId xmlns:a16="http://schemas.microsoft.com/office/drawing/2014/main" id="{82F84FFF-144A-43D6-8D6C-9772E8D1AC50}"/>
              </a:ext>
            </a:extLst>
          </p:cNvPr>
          <p:cNvSpPr>
            <a:spLocks noGrp="1"/>
          </p:cNvSpPr>
          <p:nvPr>
            <p:ph type="ftr" sz="quarter" idx="3"/>
          </p:nvPr>
        </p:nvSpPr>
        <p:spPr/>
        <p:txBody>
          <a:bodyPr/>
          <a:lstStyle/>
          <a:p>
            <a:r>
              <a:rPr lang="es-MX" dirty="0"/>
              <a:t>Sesión Ordinaria 05/2021 del 27 de mayo de 2021</a:t>
            </a:r>
          </a:p>
        </p:txBody>
      </p:sp>
    </p:spTree>
    <p:extLst>
      <p:ext uri="{BB962C8B-B14F-4D97-AF65-F5344CB8AC3E}">
        <p14:creationId xmlns:p14="http://schemas.microsoft.com/office/powerpoint/2010/main" val="17062510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5F16403D-E66A-49E7-BB88-F4E1565F8323}"/>
              </a:ext>
            </a:extLst>
          </p:cNvPr>
          <p:cNvSpPr>
            <a:spLocks noGrp="1"/>
          </p:cNvSpPr>
          <p:nvPr>
            <p:ph type="ftr" sz="quarter" idx="11"/>
          </p:nvPr>
        </p:nvSpPr>
        <p:spPr>
          <a:xfrm>
            <a:off x="2860813" y="6433166"/>
            <a:ext cx="3422374" cy="365125"/>
          </a:xfrm>
        </p:spPr>
        <p:txBody>
          <a:bodyPr/>
          <a:lstStyle/>
          <a:p>
            <a:r>
              <a:rPr lang="es-MX" dirty="0"/>
              <a:t>Sesión Ordinaria 05/2021 del 27 de mayo de 2021</a:t>
            </a:r>
          </a:p>
        </p:txBody>
      </p:sp>
      <p:sp>
        <p:nvSpPr>
          <p:cNvPr id="5" name="Marcador de número de diapositiva 4">
            <a:extLst>
              <a:ext uri="{FF2B5EF4-FFF2-40B4-BE49-F238E27FC236}">
                <a16:creationId xmlns:a16="http://schemas.microsoft.com/office/drawing/2014/main" id="{A795CF4C-D18E-45A4-8717-144447ABCD1C}"/>
              </a:ext>
            </a:extLst>
          </p:cNvPr>
          <p:cNvSpPr>
            <a:spLocks noGrp="1"/>
          </p:cNvSpPr>
          <p:nvPr>
            <p:ph type="sldNum" sz="quarter" idx="12"/>
          </p:nvPr>
        </p:nvSpPr>
        <p:spPr>
          <a:xfrm>
            <a:off x="7010400" y="6444421"/>
            <a:ext cx="2133600" cy="365125"/>
          </a:xfrm>
        </p:spPr>
        <p:txBody>
          <a:bodyPr/>
          <a:lstStyle/>
          <a:p>
            <a:fld id="{CF5E58AE-96D2-45FC-96FE-2B21174429C3}" type="slidenum">
              <a:rPr lang="es-MX" smtClean="0"/>
              <a:t>40</a:t>
            </a:fld>
            <a:endParaRPr lang="es-MX" dirty="0"/>
          </a:p>
        </p:txBody>
      </p:sp>
      <p:sp>
        <p:nvSpPr>
          <p:cNvPr id="6" name="Título 3">
            <a:extLst>
              <a:ext uri="{FF2B5EF4-FFF2-40B4-BE49-F238E27FC236}">
                <a16:creationId xmlns:a16="http://schemas.microsoft.com/office/drawing/2014/main" id="{7CC0D589-3DD2-4F74-8EC7-34BB239F6FDA}"/>
              </a:ext>
            </a:extLst>
          </p:cNvPr>
          <p:cNvSpPr>
            <a:spLocks noGrp="1"/>
          </p:cNvSpPr>
          <p:nvPr>
            <p:ph type="title"/>
          </p:nvPr>
        </p:nvSpPr>
        <p:spPr>
          <a:xfrm>
            <a:off x="1697366" y="41763"/>
            <a:ext cx="6742300" cy="489346"/>
          </a:xfrm>
        </p:spPr>
        <p:txBody>
          <a:bodyPr/>
          <a:lstStyle/>
          <a:p>
            <a:pPr algn="ctr"/>
            <a:r>
              <a:rPr lang="es-MX" sz="2300" dirty="0"/>
              <a:t>Reporte de la Cartera de Inversiones </a:t>
            </a:r>
            <a:br>
              <a:rPr lang="es-MX" sz="2300" dirty="0"/>
            </a:br>
            <a:r>
              <a:rPr lang="es-MX" sz="2300" dirty="0"/>
              <a:t>abril 2021</a:t>
            </a:r>
          </a:p>
        </p:txBody>
      </p:sp>
      <p:pic>
        <p:nvPicPr>
          <p:cNvPr id="8" name="Imagen 7">
            <a:extLst>
              <a:ext uri="{FF2B5EF4-FFF2-40B4-BE49-F238E27FC236}">
                <a16:creationId xmlns:a16="http://schemas.microsoft.com/office/drawing/2014/main" id="{2BC9CCB3-B511-4116-BBF5-BE0285D642DA}"/>
              </a:ext>
            </a:extLst>
          </p:cNvPr>
          <p:cNvPicPr>
            <a:picLocks noChangeAspect="1"/>
          </p:cNvPicPr>
          <p:nvPr/>
        </p:nvPicPr>
        <p:blipFill>
          <a:blip r:embed="rId2"/>
          <a:stretch>
            <a:fillRect/>
          </a:stretch>
        </p:blipFill>
        <p:spPr>
          <a:xfrm>
            <a:off x="0" y="831689"/>
            <a:ext cx="9144000" cy="5194622"/>
          </a:xfrm>
          <a:prstGeom prst="rect">
            <a:avLst/>
          </a:prstGeom>
        </p:spPr>
      </p:pic>
    </p:spTree>
    <p:extLst>
      <p:ext uri="{BB962C8B-B14F-4D97-AF65-F5344CB8AC3E}">
        <p14:creationId xmlns:p14="http://schemas.microsoft.com/office/powerpoint/2010/main" val="20660172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ECF55D6E-C738-4E5A-973F-A0ABA4A2F92F}"/>
              </a:ext>
            </a:extLst>
          </p:cNvPr>
          <p:cNvSpPr>
            <a:spLocks noGrp="1"/>
          </p:cNvSpPr>
          <p:nvPr>
            <p:ph type="ftr" sz="quarter" idx="11"/>
          </p:nvPr>
        </p:nvSpPr>
        <p:spPr>
          <a:xfrm>
            <a:off x="2874065" y="6452979"/>
            <a:ext cx="3395870" cy="365125"/>
          </a:xfrm>
        </p:spPr>
        <p:txBody>
          <a:bodyPr/>
          <a:lstStyle/>
          <a:p>
            <a:r>
              <a:rPr lang="es-MX" dirty="0"/>
              <a:t>Sesión Ordinaria 05/2021 del 27 de mayo de 2021</a:t>
            </a:r>
          </a:p>
        </p:txBody>
      </p:sp>
      <p:sp>
        <p:nvSpPr>
          <p:cNvPr id="5" name="Marcador de número de diapositiva 4">
            <a:extLst>
              <a:ext uri="{FF2B5EF4-FFF2-40B4-BE49-F238E27FC236}">
                <a16:creationId xmlns:a16="http://schemas.microsoft.com/office/drawing/2014/main" id="{18FA262E-DC07-4C82-9E1E-E996D975987B}"/>
              </a:ext>
            </a:extLst>
          </p:cNvPr>
          <p:cNvSpPr>
            <a:spLocks noGrp="1"/>
          </p:cNvSpPr>
          <p:nvPr>
            <p:ph type="sldNum" sz="quarter" idx="12"/>
          </p:nvPr>
        </p:nvSpPr>
        <p:spPr>
          <a:xfrm>
            <a:off x="6632713" y="6444421"/>
            <a:ext cx="2511287" cy="365125"/>
          </a:xfrm>
        </p:spPr>
        <p:txBody>
          <a:bodyPr/>
          <a:lstStyle/>
          <a:p>
            <a:fld id="{CF5E58AE-96D2-45FC-96FE-2B21174429C3}" type="slidenum">
              <a:rPr lang="es-MX" smtClean="0"/>
              <a:t>41</a:t>
            </a:fld>
            <a:endParaRPr lang="es-MX" dirty="0"/>
          </a:p>
        </p:txBody>
      </p:sp>
      <p:sp>
        <p:nvSpPr>
          <p:cNvPr id="6" name="Título 3">
            <a:extLst>
              <a:ext uri="{FF2B5EF4-FFF2-40B4-BE49-F238E27FC236}">
                <a16:creationId xmlns:a16="http://schemas.microsoft.com/office/drawing/2014/main" id="{ACA1C386-3620-40CA-9232-FFCBD03C1204}"/>
              </a:ext>
            </a:extLst>
          </p:cNvPr>
          <p:cNvSpPr>
            <a:spLocks noGrp="1"/>
          </p:cNvSpPr>
          <p:nvPr>
            <p:ph type="title"/>
          </p:nvPr>
        </p:nvSpPr>
        <p:spPr>
          <a:xfrm>
            <a:off x="1697366" y="41763"/>
            <a:ext cx="6742300" cy="489346"/>
          </a:xfrm>
        </p:spPr>
        <p:txBody>
          <a:bodyPr/>
          <a:lstStyle/>
          <a:p>
            <a:pPr algn="ctr"/>
            <a:r>
              <a:rPr lang="es-MX" sz="2300" dirty="0"/>
              <a:t>Reporte de la Cartera de Inversiones </a:t>
            </a:r>
            <a:br>
              <a:rPr lang="es-MX" sz="2300" dirty="0"/>
            </a:br>
            <a:r>
              <a:rPr lang="es-MX" sz="2300" dirty="0"/>
              <a:t>abril 2021</a:t>
            </a:r>
          </a:p>
        </p:txBody>
      </p:sp>
      <p:pic>
        <p:nvPicPr>
          <p:cNvPr id="8" name="Imagen 7">
            <a:extLst>
              <a:ext uri="{FF2B5EF4-FFF2-40B4-BE49-F238E27FC236}">
                <a16:creationId xmlns:a16="http://schemas.microsoft.com/office/drawing/2014/main" id="{E590374B-11FC-4E5F-830A-F9071E53ED78}"/>
              </a:ext>
            </a:extLst>
          </p:cNvPr>
          <p:cNvPicPr>
            <a:picLocks noChangeAspect="1"/>
          </p:cNvPicPr>
          <p:nvPr/>
        </p:nvPicPr>
        <p:blipFill>
          <a:blip r:embed="rId2"/>
          <a:stretch>
            <a:fillRect/>
          </a:stretch>
        </p:blipFill>
        <p:spPr>
          <a:xfrm>
            <a:off x="0" y="1645292"/>
            <a:ext cx="9144000" cy="1846752"/>
          </a:xfrm>
          <a:prstGeom prst="rect">
            <a:avLst/>
          </a:prstGeom>
        </p:spPr>
      </p:pic>
    </p:spTree>
    <p:extLst>
      <p:ext uri="{BB962C8B-B14F-4D97-AF65-F5344CB8AC3E}">
        <p14:creationId xmlns:p14="http://schemas.microsoft.com/office/powerpoint/2010/main" val="18534935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5 Rectángulo"/>
          <p:cNvSpPr/>
          <p:nvPr/>
        </p:nvSpPr>
        <p:spPr>
          <a:xfrm>
            <a:off x="0" y="609377"/>
            <a:ext cx="2940686" cy="369332"/>
          </a:xfrm>
          <a:prstGeom prst="rect">
            <a:avLst/>
          </a:prstGeom>
        </p:spPr>
        <p:txBody>
          <a:bodyPr wrap="square">
            <a:spAutoFit/>
          </a:bodyPr>
          <a:lstStyle/>
          <a:p>
            <a:r>
              <a:rPr lang="es-MX" b="1" dirty="0">
                <a:solidFill>
                  <a:schemeClr val="accent1">
                    <a:lumMod val="50000"/>
                  </a:schemeClr>
                </a:solidFill>
              </a:rPr>
              <a:t>INGRESOS  EFECTIVOS</a:t>
            </a:r>
          </a:p>
        </p:txBody>
      </p:sp>
      <p:sp>
        <p:nvSpPr>
          <p:cNvPr id="3" name="Marcador de pie de página 2">
            <a:extLst>
              <a:ext uri="{FF2B5EF4-FFF2-40B4-BE49-F238E27FC236}">
                <a16:creationId xmlns:a16="http://schemas.microsoft.com/office/drawing/2014/main" id="{C89ABE49-9BB8-4D66-BD70-890AA703032B}"/>
              </a:ext>
            </a:extLst>
          </p:cNvPr>
          <p:cNvSpPr>
            <a:spLocks noGrp="1"/>
          </p:cNvSpPr>
          <p:nvPr>
            <p:ph type="ftr" sz="quarter" idx="11"/>
          </p:nvPr>
        </p:nvSpPr>
        <p:spPr>
          <a:xfrm>
            <a:off x="2865326" y="6443041"/>
            <a:ext cx="3413348" cy="365125"/>
          </a:xfrm>
        </p:spPr>
        <p:txBody>
          <a:bodyPr/>
          <a:lstStyle/>
          <a:p>
            <a:r>
              <a:rPr lang="es-MX" dirty="0"/>
              <a:t>Sesión Ordinaria 05/2021 del 27 de mayo de 2021</a:t>
            </a:r>
          </a:p>
        </p:txBody>
      </p:sp>
      <p:sp>
        <p:nvSpPr>
          <p:cNvPr id="5" name="Marcador de número de diapositiva 4">
            <a:extLst>
              <a:ext uri="{FF2B5EF4-FFF2-40B4-BE49-F238E27FC236}">
                <a16:creationId xmlns:a16="http://schemas.microsoft.com/office/drawing/2014/main" id="{89B489BB-4815-4F90-A17E-028A599EC8EB}"/>
              </a:ext>
            </a:extLst>
          </p:cNvPr>
          <p:cNvSpPr>
            <a:spLocks noGrp="1"/>
          </p:cNvSpPr>
          <p:nvPr>
            <p:ph type="sldNum" sz="quarter" idx="12"/>
          </p:nvPr>
        </p:nvSpPr>
        <p:spPr>
          <a:xfrm>
            <a:off x="7010400" y="6461677"/>
            <a:ext cx="2133600" cy="365125"/>
          </a:xfrm>
        </p:spPr>
        <p:txBody>
          <a:bodyPr/>
          <a:lstStyle/>
          <a:p>
            <a:fld id="{CF5E58AE-96D2-45FC-96FE-2B21174429C3}" type="slidenum">
              <a:rPr lang="es-MX" smtClean="0"/>
              <a:t>42</a:t>
            </a:fld>
            <a:endParaRPr lang="es-MX" dirty="0"/>
          </a:p>
        </p:txBody>
      </p:sp>
      <p:sp>
        <p:nvSpPr>
          <p:cNvPr id="9" name="Título 3">
            <a:extLst>
              <a:ext uri="{FF2B5EF4-FFF2-40B4-BE49-F238E27FC236}">
                <a16:creationId xmlns:a16="http://schemas.microsoft.com/office/drawing/2014/main" id="{13D567C3-5A92-4BB1-A1A2-88AE4B6A32D8}"/>
              </a:ext>
            </a:extLst>
          </p:cNvPr>
          <p:cNvSpPr txBox="1">
            <a:spLocks/>
          </p:cNvSpPr>
          <p:nvPr/>
        </p:nvSpPr>
        <p:spPr>
          <a:xfrm>
            <a:off x="1697366" y="-53008"/>
            <a:ext cx="6742300" cy="614587"/>
          </a:xfrm>
          <a:prstGeom prst="rect">
            <a:avLst/>
          </a:prstGeom>
        </p:spPr>
        <p:txBody>
          <a:bodyPr/>
          <a:lstStyle>
            <a:lvl1pPr algn="l" defTabSz="914377" rtl="0" eaLnBrk="1" latinLnBrk="0" hangingPunct="1">
              <a:lnSpc>
                <a:spcPct val="90000"/>
              </a:lnSpc>
              <a:spcBef>
                <a:spcPct val="0"/>
              </a:spcBef>
              <a:buNone/>
              <a:defRPr sz="2400" b="1" kern="1200">
                <a:solidFill>
                  <a:schemeClr val="bg1"/>
                </a:solidFill>
                <a:latin typeface="+mj-lt"/>
                <a:ea typeface="+mj-ea"/>
                <a:cs typeface="+mj-cs"/>
              </a:defRPr>
            </a:lvl1pPr>
          </a:lstStyle>
          <a:p>
            <a:pPr algn="ctr"/>
            <a:r>
              <a:rPr lang="es-MX" sz="2300" dirty="0"/>
              <a:t>Reporte de la Cartera de Inversiones </a:t>
            </a:r>
            <a:br>
              <a:rPr lang="es-MX" sz="2300" dirty="0"/>
            </a:br>
            <a:r>
              <a:rPr lang="es-MX" sz="2300" dirty="0"/>
              <a:t>abril 2021</a:t>
            </a:r>
          </a:p>
        </p:txBody>
      </p:sp>
      <p:pic>
        <p:nvPicPr>
          <p:cNvPr id="8" name="Imagen 7">
            <a:extLst>
              <a:ext uri="{FF2B5EF4-FFF2-40B4-BE49-F238E27FC236}">
                <a16:creationId xmlns:a16="http://schemas.microsoft.com/office/drawing/2014/main" id="{74AFAB63-1632-4FDD-9275-FE510BF1C268}"/>
              </a:ext>
            </a:extLst>
          </p:cNvPr>
          <p:cNvPicPr>
            <a:picLocks noChangeAspect="1"/>
          </p:cNvPicPr>
          <p:nvPr/>
        </p:nvPicPr>
        <p:blipFill>
          <a:blip r:embed="rId2"/>
          <a:stretch>
            <a:fillRect/>
          </a:stretch>
        </p:blipFill>
        <p:spPr>
          <a:xfrm>
            <a:off x="1379856" y="1006667"/>
            <a:ext cx="6666764" cy="2494762"/>
          </a:xfrm>
          <a:prstGeom prst="rect">
            <a:avLst/>
          </a:prstGeom>
        </p:spPr>
      </p:pic>
      <p:pic>
        <p:nvPicPr>
          <p:cNvPr id="12" name="Imagen 11">
            <a:extLst>
              <a:ext uri="{FF2B5EF4-FFF2-40B4-BE49-F238E27FC236}">
                <a16:creationId xmlns:a16="http://schemas.microsoft.com/office/drawing/2014/main" id="{82DD3FB4-6B10-4A3C-9CEF-A722943C8370}"/>
              </a:ext>
            </a:extLst>
          </p:cNvPr>
          <p:cNvPicPr>
            <a:picLocks noChangeAspect="1"/>
          </p:cNvPicPr>
          <p:nvPr/>
        </p:nvPicPr>
        <p:blipFill>
          <a:blip r:embed="rId3"/>
          <a:stretch>
            <a:fillRect/>
          </a:stretch>
        </p:blipFill>
        <p:spPr>
          <a:xfrm>
            <a:off x="1940930" y="3501429"/>
            <a:ext cx="5544616" cy="2883966"/>
          </a:xfrm>
          <a:prstGeom prst="rect">
            <a:avLst/>
          </a:prstGeom>
        </p:spPr>
      </p:pic>
    </p:spTree>
    <p:extLst>
      <p:ext uri="{BB962C8B-B14F-4D97-AF65-F5344CB8AC3E}">
        <p14:creationId xmlns:p14="http://schemas.microsoft.com/office/powerpoint/2010/main" val="40089192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ie de página 2">
            <a:extLst>
              <a:ext uri="{FF2B5EF4-FFF2-40B4-BE49-F238E27FC236}">
                <a16:creationId xmlns:a16="http://schemas.microsoft.com/office/drawing/2014/main" id="{4B5FFFED-3A7B-49B0-91F0-BFA2DA06312C}"/>
              </a:ext>
            </a:extLst>
          </p:cNvPr>
          <p:cNvSpPr>
            <a:spLocks noGrp="1"/>
          </p:cNvSpPr>
          <p:nvPr>
            <p:ph type="ftr" sz="quarter" idx="11"/>
          </p:nvPr>
        </p:nvSpPr>
        <p:spPr>
          <a:xfrm>
            <a:off x="2840935" y="6443963"/>
            <a:ext cx="3462130" cy="365125"/>
          </a:xfrm>
        </p:spPr>
        <p:txBody>
          <a:bodyPr/>
          <a:lstStyle/>
          <a:p>
            <a:r>
              <a:rPr lang="es-MX" dirty="0"/>
              <a:t>Sesión Ordinaria 05/2021 del 27 de mayo de 2021</a:t>
            </a:r>
          </a:p>
        </p:txBody>
      </p:sp>
      <p:sp>
        <p:nvSpPr>
          <p:cNvPr id="5" name="Marcador de número de diapositiva 4">
            <a:extLst>
              <a:ext uri="{FF2B5EF4-FFF2-40B4-BE49-F238E27FC236}">
                <a16:creationId xmlns:a16="http://schemas.microsoft.com/office/drawing/2014/main" id="{885D1D38-75BB-40FB-BAC1-CFF714F50510}"/>
              </a:ext>
            </a:extLst>
          </p:cNvPr>
          <p:cNvSpPr>
            <a:spLocks noGrp="1"/>
          </p:cNvSpPr>
          <p:nvPr>
            <p:ph type="sldNum" sz="quarter" idx="12"/>
          </p:nvPr>
        </p:nvSpPr>
        <p:spPr>
          <a:xfrm>
            <a:off x="7010400" y="6448425"/>
            <a:ext cx="2133600" cy="365125"/>
          </a:xfrm>
        </p:spPr>
        <p:txBody>
          <a:bodyPr/>
          <a:lstStyle/>
          <a:p>
            <a:fld id="{CF5E58AE-96D2-45FC-96FE-2B21174429C3}" type="slidenum">
              <a:rPr lang="es-MX" smtClean="0"/>
              <a:t>43</a:t>
            </a:fld>
            <a:endParaRPr lang="es-MX" dirty="0"/>
          </a:p>
        </p:txBody>
      </p:sp>
      <p:sp>
        <p:nvSpPr>
          <p:cNvPr id="6" name="Título 3">
            <a:extLst>
              <a:ext uri="{FF2B5EF4-FFF2-40B4-BE49-F238E27FC236}">
                <a16:creationId xmlns:a16="http://schemas.microsoft.com/office/drawing/2014/main" id="{EA2BA32C-6CAF-40CF-8AC9-9AA8EADBCA5E}"/>
              </a:ext>
            </a:extLst>
          </p:cNvPr>
          <p:cNvSpPr txBox="1">
            <a:spLocks/>
          </p:cNvSpPr>
          <p:nvPr/>
        </p:nvSpPr>
        <p:spPr>
          <a:xfrm>
            <a:off x="1697366" y="-64253"/>
            <a:ext cx="6742300" cy="634096"/>
          </a:xfrm>
          <a:prstGeom prst="rect">
            <a:avLst/>
          </a:prstGeom>
        </p:spPr>
        <p:txBody>
          <a:bodyPr/>
          <a:lstStyle>
            <a:lvl1pPr algn="l" defTabSz="914377" rtl="0" eaLnBrk="1" latinLnBrk="0" hangingPunct="1">
              <a:lnSpc>
                <a:spcPct val="90000"/>
              </a:lnSpc>
              <a:spcBef>
                <a:spcPct val="0"/>
              </a:spcBef>
              <a:buNone/>
              <a:defRPr sz="2400" b="1" kern="1200">
                <a:solidFill>
                  <a:schemeClr val="bg1"/>
                </a:solidFill>
                <a:latin typeface="+mj-lt"/>
                <a:ea typeface="+mj-ea"/>
                <a:cs typeface="+mj-cs"/>
              </a:defRPr>
            </a:lvl1pPr>
          </a:lstStyle>
          <a:p>
            <a:pPr algn="ctr"/>
            <a:r>
              <a:rPr lang="es-MX" sz="2300" dirty="0"/>
              <a:t>Reporte de la Cartera de Inversiones </a:t>
            </a:r>
            <a:br>
              <a:rPr lang="es-MX" sz="2300" dirty="0"/>
            </a:br>
            <a:r>
              <a:rPr lang="es-MX" sz="2300" dirty="0"/>
              <a:t>abril 2021</a:t>
            </a:r>
          </a:p>
        </p:txBody>
      </p:sp>
      <p:sp>
        <p:nvSpPr>
          <p:cNvPr id="8" name="Marcador de contenido 2">
            <a:extLst>
              <a:ext uri="{FF2B5EF4-FFF2-40B4-BE49-F238E27FC236}">
                <a16:creationId xmlns:a16="http://schemas.microsoft.com/office/drawing/2014/main" id="{FBC5DC70-3E3C-44D1-8876-8BC57A0643DE}"/>
              </a:ext>
            </a:extLst>
          </p:cNvPr>
          <p:cNvSpPr txBox="1">
            <a:spLocks/>
          </p:cNvSpPr>
          <p:nvPr/>
        </p:nvSpPr>
        <p:spPr>
          <a:xfrm>
            <a:off x="134764" y="1146010"/>
            <a:ext cx="8579296" cy="504056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s-MX" sz="2000" b="1" dirty="0"/>
              <a:t>Actualización ABENGOA</a:t>
            </a:r>
          </a:p>
          <a:p>
            <a:pPr algn="just"/>
            <a:endParaRPr lang="es-MX" sz="1600" b="1" dirty="0"/>
          </a:p>
          <a:p>
            <a:pPr algn="just">
              <a:buFont typeface="Wingdings" panose="05000000000000000000" pitchFamily="2" charset="2"/>
              <a:buChar char="Ø"/>
            </a:pPr>
            <a:r>
              <a:rPr lang="es-MX" sz="1600" dirty="0"/>
              <a:t>El Juzgado Sexto de Distrito en Materia Civil de la Ciudad de México aprobó en sentencia dictada el 17 de junio de 2020, lo siguiente:</a:t>
            </a:r>
          </a:p>
          <a:p>
            <a:pPr algn="ctr">
              <a:buFont typeface="Wingdings" panose="05000000000000000000" pitchFamily="2" charset="2"/>
              <a:buChar char="Ø"/>
            </a:pPr>
            <a:endParaRPr lang="es-MX" sz="1600" dirty="0"/>
          </a:p>
          <a:p>
            <a:pPr lvl="2" indent="-342900" algn="just">
              <a:spcAft>
                <a:spcPts val="1200"/>
              </a:spcAft>
              <a:buFont typeface="+mj-lt"/>
              <a:buAutoNum type="arabicPeriod"/>
            </a:pPr>
            <a:r>
              <a:rPr lang="es-MX" sz="1600" dirty="0"/>
              <a:t>400 millones adeudo de “El Zapotillo”, 2 años para cobrar o agregar al (2.).</a:t>
            </a:r>
          </a:p>
          <a:p>
            <a:pPr lvl="2" indent="-342900" algn="just">
              <a:spcAft>
                <a:spcPts val="1200"/>
              </a:spcAft>
              <a:buFont typeface="+mj-lt"/>
              <a:buAutoNum type="arabicPeriod"/>
            </a:pPr>
            <a:r>
              <a:rPr lang="es-MX" sz="1600" dirty="0"/>
              <a:t>Hasta 1,400 millones por nuevos proyectos por 7 años.</a:t>
            </a:r>
          </a:p>
          <a:p>
            <a:pPr lvl="2" indent="-342900" algn="just">
              <a:spcAft>
                <a:spcPts val="1200"/>
              </a:spcAft>
              <a:buFont typeface="+mj-lt"/>
              <a:buAutoNum type="arabicPeriod"/>
            </a:pPr>
            <a:r>
              <a:rPr lang="es-MX" sz="1600" dirty="0"/>
              <a:t>Pago en efectivo en una exhibición de 150 millones al vencimiento del plazo legal (9 años).</a:t>
            </a:r>
            <a:endParaRPr lang="es-MX" sz="1600" b="1" dirty="0"/>
          </a:p>
          <a:p>
            <a:pPr algn="just">
              <a:spcAft>
                <a:spcPts val="1200"/>
              </a:spcAft>
              <a:buFont typeface="Wingdings" panose="05000000000000000000" pitchFamily="2" charset="2"/>
              <a:buChar char="Ø"/>
            </a:pPr>
            <a:r>
              <a:rPr lang="es-MX" sz="1600" dirty="0"/>
              <a:t>El 11 de mayo de 2021, vía telefónica, el Representante Común (Monex) mencionó que Banco Base interpuso un recurso en contra de la reestructura aprobada en junio 2020, y el recurso se resolvió a su favor durante la primer semana de mayo 2021; por lo que, deja sin efecto cualquier convenio desde su incumplimiento de septiembre 2018 (actual reestructura). Tendremos conferencia con los tenedores dentro de los próximos 15 días.</a:t>
            </a:r>
          </a:p>
        </p:txBody>
      </p:sp>
      <p:sp>
        <p:nvSpPr>
          <p:cNvPr id="2" name="CuadroTexto 1">
            <a:extLst>
              <a:ext uri="{FF2B5EF4-FFF2-40B4-BE49-F238E27FC236}">
                <a16:creationId xmlns:a16="http://schemas.microsoft.com/office/drawing/2014/main" id="{1E2B94E1-EF98-4609-9AE6-829158928994}"/>
              </a:ext>
            </a:extLst>
          </p:cNvPr>
          <p:cNvSpPr txBox="1"/>
          <p:nvPr/>
        </p:nvSpPr>
        <p:spPr>
          <a:xfrm>
            <a:off x="255181" y="744279"/>
            <a:ext cx="2721935" cy="400110"/>
          </a:xfrm>
          <a:prstGeom prst="rect">
            <a:avLst/>
          </a:prstGeom>
          <a:noFill/>
        </p:spPr>
        <p:txBody>
          <a:bodyPr wrap="square" rtlCol="0">
            <a:spAutoFit/>
          </a:bodyPr>
          <a:lstStyle/>
          <a:p>
            <a:r>
              <a:rPr lang="es-MX" sz="2000" dirty="0">
                <a:solidFill>
                  <a:schemeClr val="accent1">
                    <a:lumMod val="50000"/>
                  </a:schemeClr>
                </a:solidFill>
              </a:rPr>
              <a:t>Temas Diversos</a:t>
            </a:r>
          </a:p>
        </p:txBody>
      </p:sp>
    </p:spTree>
    <p:extLst>
      <p:ext uri="{BB962C8B-B14F-4D97-AF65-F5344CB8AC3E}">
        <p14:creationId xmlns:p14="http://schemas.microsoft.com/office/powerpoint/2010/main" val="15841150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ie de página 2">
            <a:extLst>
              <a:ext uri="{FF2B5EF4-FFF2-40B4-BE49-F238E27FC236}">
                <a16:creationId xmlns:a16="http://schemas.microsoft.com/office/drawing/2014/main" id="{4B5FFFED-3A7B-49B0-91F0-BFA2DA06312C}"/>
              </a:ext>
            </a:extLst>
          </p:cNvPr>
          <p:cNvSpPr>
            <a:spLocks noGrp="1"/>
          </p:cNvSpPr>
          <p:nvPr>
            <p:ph type="ftr" sz="quarter" idx="11"/>
          </p:nvPr>
        </p:nvSpPr>
        <p:spPr>
          <a:xfrm>
            <a:off x="2840935" y="6443963"/>
            <a:ext cx="3462130" cy="365125"/>
          </a:xfrm>
        </p:spPr>
        <p:txBody>
          <a:bodyPr/>
          <a:lstStyle/>
          <a:p>
            <a:r>
              <a:rPr lang="es-MX" dirty="0"/>
              <a:t>Sesión Ordinaria 05/2021 del 27 de mayo de 2021</a:t>
            </a:r>
          </a:p>
        </p:txBody>
      </p:sp>
      <p:sp>
        <p:nvSpPr>
          <p:cNvPr id="5" name="Marcador de número de diapositiva 4">
            <a:extLst>
              <a:ext uri="{FF2B5EF4-FFF2-40B4-BE49-F238E27FC236}">
                <a16:creationId xmlns:a16="http://schemas.microsoft.com/office/drawing/2014/main" id="{885D1D38-75BB-40FB-BAC1-CFF714F50510}"/>
              </a:ext>
            </a:extLst>
          </p:cNvPr>
          <p:cNvSpPr>
            <a:spLocks noGrp="1"/>
          </p:cNvSpPr>
          <p:nvPr>
            <p:ph type="sldNum" sz="quarter" idx="12"/>
          </p:nvPr>
        </p:nvSpPr>
        <p:spPr>
          <a:xfrm>
            <a:off x="7010400" y="6448425"/>
            <a:ext cx="2133600" cy="365125"/>
          </a:xfrm>
        </p:spPr>
        <p:txBody>
          <a:bodyPr/>
          <a:lstStyle/>
          <a:p>
            <a:fld id="{CF5E58AE-96D2-45FC-96FE-2B21174429C3}" type="slidenum">
              <a:rPr lang="es-MX" smtClean="0"/>
              <a:t>44</a:t>
            </a:fld>
            <a:endParaRPr lang="es-MX" dirty="0"/>
          </a:p>
        </p:txBody>
      </p:sp>
      <p:sp>
        <p:nvSpPr>
          <p:cNvPr id="6" name="Título 3">
            <a:extLst>
              <a:ext uri="{FF2B5EF4-FFF2-40B4-BE49-F238E27FC236}">
                <a16:creationId xmlns:a16="http://schemas.microsoft.com/office/drawing/2014/main" id="{EA2BA32C-6CAF-40CF-8AC9-9AA8EADBCA5E}"/>
              </a:ext>
            </a:extLst>
          </p:cNvPr>
          <p:cNvSpPr txBox="1">
            <a:spLocks/>
          </p:cNvSpPr>
          <p:nvPr/>
        </p:nvSpPr>
        <p:spPr>
          <a:xfrm>
            <a:off x="1697366" y="-64253"/>
            <a:ext cx="6742300" cy="634096"/>
          </a:xfrm>
          <a:prstGeom prst="rect">
            <a:avLst/>
          </a:prstGeom>
        </p:spPr>
        <p:txBody>
          <a:bodyPr/>
          <a:lstStyle>
            <a:lvl1pPr algn="l" defTabSz="914377" rtl="0" eaLnBrk="1" latinLnBrk="0" hangingPunct="1">
              <a:lnSpc>
                <a:spcPct val="90000"/>
              </a:lnSpc>
              <a:spcBef>
                <a:spcPct val="0"/>
              </a:spcBef>
              <a:buNone/>
              <a:defRPr sz="2400" b="1" kern="1200">
                <a:solidFill>
                  <a:schemeClr val="bg1"/>
                </a:solidFill>
                <a:latin typeface="+mj-lt"/>
                <a:ea typeface="+mj-ea"/>
                <a:cs typeface="+mj-cs"/>
              </a:defRPr>
            </a:lvl1pPr>
          </a:lstStyle>
          <a:p>
            <a:pPr algn="ctr"/>
            <a:r>
              <a:rPr lang="es-MX" sz="2300" dirty="0"/>
              <a:t>Reporte de la Cartera de Inversiones </a:t>
            </a:r>
            <a:br>
              <a:rPr lang="es-MX" sz="2300" dirty="0"/>
            </a:br>
            <a:r>
              <a:rPr lang="es-MX" sz="2300" dirty="0"/>
              <a:t>abril 2021</a:t>
            </a:r>
          </a:p>
        </p:txBody>
      </p:sp>
      <p:sp>
        <p:nvSpPr>
          <p:cNvPr id="2" name="CuadroTexto 1">
            <a:extLst>
              <a:ext uri="{FF2B5EF4-FFF2-40B4-BE49-F238E27FC236}">
                <a16:creationId xmlns:a16="http://schemas.microsoft.com/office/drawing/2014/main" id="{1E2B94E1-EF98-4609-9AE6-829158928994}"/>
              </a:ext>
            </a:extLst>
          </p:cNvPr>
          <p:cNvSpPr txBox="1"/>
          <p:nvPr/>
        </p:nvSpPr>
        <p:spPr>
          <a:xfrm>
            <a:off x="255181" y="744279"/>
            <a:ext cx="2721935" cy="400110"/>
          </a:xfrm>
          <a:prstGeom prst="rect">
            <a:avLst/>
          </a:prstGeom>
          <a:noFill/>
        </p:spPr>
        <p:txBody>
          <a:bodyPr wrap="square" rtlCol="0">
            <a:spAutoFit/>
          </a:bodyPr>
          <a:lstStyle/>
          <a:p>
            <a:r>
              <a:rPr lang="es-MX" sz="2000" dirty="0">
                <a:solidFill>
                  <a:schemeClr val="accent1">
                    <a:lumMod val="50000"/>
                  </a:schemeClr>
                </a:solidFill>
              </a:rPr>
              <a:t>Temas Diversos</a:t>
            </a:r>
          </a:p>
        </p:txBody>
      </p:sp>
      <p:sp>
        <p:nvSpPr>
          <p:cNvPr id="7" name="Marcador de contenido 2">
            <a:extLst>
              <a:ext uri="{FF2B5EF4-FFF2-40B4-BE49-F238E27FC236}">
                <a16:creationId xmlns:a16="http://schemas.microsoft.com/office/drawing/2014/main" id="{9E4F07DB-32D2-487E-90EA-2A11734ED870}"/>
              </a:ext>
            </a:extLst>
          </p:cNvPr>
          <p:cNvSpPr txBox="1">
            <a:spLocks/>
          </p:cNvSpPr>
          <p:nvPr/>
        </p:nvSpPr>
        <p:spPr>
          <a:xfrm>
            <a:off x="134764" y="1124744"/>
            <a:ext cx="8579296" cy="504056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s-MX" sz="2000" b="1" dirty="0"/>
              <a:t>TMMCB</a:t>
            </a:r>
            <a:endParaRPr lang="es-MX" sz="2800" b="1" dirty="0"/>
          </a:p>
          <a:p>
            <a:pPr algn="ctr"/>
            <a:endParaRPr lang="es-MX" sz="1800" b="1" dirty="0"/>
          </a:p>
          <a:p>
            <a:pPr algn="ctr"/>
            <a:r>
              <a:rPr lang="es-MX" sz="1800" dirty="0"/>
              <a:t>El pasado 17 de mayo cortaron cupón las emisiones de TMM:</a:t>
            </a:r>
          </a:p>
          <a:p>
            <a:pPr algn="ctr"/>
            <a:endParaRPr lang="es-MX" sz="1400" dirty="0"/>
          </a:p>
          <a:p>
            <a:pPr marL="457200" indent="-457200" algn="just">
              <a:spcAft>
                <a:spcPts val="1200"/>
              </a:spcAft>
              <a:buFont typeface="+mj-lt"/>
              <a:buAutoNum type="arabicPeriod"/>
            </a:pPr>
            <a:r>
              <a:rPr lang="es-MX" sz="1600" b="1" dirty="0"/>
              <a:t>TMMCB 10 </a:t>
            </a:r>
            <a:r>
              <a:rPr lang="es-MX" sz="1600" dirty="0"/>
              <a:t>(preferente), debía pagar $31,246,789.03, capitalizó $20,454,380.01, y solo pagó $10,792,409.02.</a:t>
            </a:r>
          </a:p>
          <a:p>
            <a:pPr marL="457200" indent="-457200" algn="just">
              <a:spcAft>
                <a:spcPts val="1200"/>
              </a:spcAft>
              <a:buFont typeface="+mj-lt"/>
              <a:buAutoNum type="arabicPeriod"/>
            </a:pPr>
            <a:r>
              <a:rPr lang="es-MX" sz="1600" b="1" dirty="0"/>
              <a:t>TMMCB 10-2 </a:t>
            </a:r>
            <a:r>
              <a:rPr lang="es-MX" sz="1600" dirty="0"/>
              <a:t>(subordinada), debía pagar $14,059,748.04, capitalizó todo.</a:t>
            </a:r>
          </a:p>
          <a:p>
            <a:pPr marL="457200" indent="-457200" algn="just">
              <a:spcAft>
                <a:spcPts val="1200"/>
              </a:spcAft>
              <a:buFont typeface="+mj-lt"/>
              <a:buAutoNum type="arabicPeriod"/>
            </a:pPr>
            <a:r>
              <a:rPr lang="es-MX" sz="1600" b="1" dirty="0"/>
              <a:t>TMMCB 10-3 </a:t>
            </a:r>
            <a:r>
              <a:rPr lang="es-MX" sz="1600" dirty="0"/>
              <a:t>(convertible), debía pagar $21,089,602.07, capitalizó todo.</a:t>
            </a:r>
          </a:p>
          <a:p>
            <a:pPr algn="just">
              <a:spcAft>
                <a:spcPts val="1200"/>
              </a:spcAft>
            </a:pPr>
            <a:endParaRPr lang="es-MX" sz="1600" dirty="0"/>
          </a:p>
          <a:p>
            <a:pPr algn="just">
              <a:spcAft>
                <a:spcPts val="1200"/>
              </a:spcAft>
            </a:pPr>
            <a:r>
              <a:rPr lang="es-MX" sz="1600" dirty="0"/>
              <a:t>En total, debían pagar $66,396,139.14 en 3 emisiones, capitalizaron $55,603,730.12 y solo recibimos $10,792,409.02, equivalente al 16.2546% de lo esperado.</a:t>
            </a:r>
          </a:p>
        </p:txBody>
      </p:sp>
    </p:spTree>
    <p:extLst>
      <p:ext uri="{BB962C8B-B14F-4D97-AF65-F5344CB8AC3E}">
        <p14:creationId xmlns:p14="http://schemas.microsoft.com/office/powerpoint/2010/main" val="22327222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C3B997B7-FF38-45B8-B3CA-D69282B217AB}"/>
              </a:ext>
            </a:extLst>
          </p:cNvPr>
          <p:cNvSpPr>
            <a:spLocks noGrp="1"/>
          </p:cNvSpPr>
          <p:nvPr>
            <p:ph type="ftr" sz="quarter" idx="11"/>
          </p:nvPr>
        </p:nvSpPr>
        <p:spPr>
          <a:xfrm>
            <a:off x="2880691" y="6430479"/>
            <a:ext cx="3382617" cy="365125"/>
          </a:xfrm>
        </p:spPr>
        <p:txBody>
          <a:bodyPr/>
          <a:lstStyle/>
          <a:p>
            <a:r>
              <a:rPr lang="es-MX" dirty="0"/>
              <a:t>Sesión Ordinaria 05/2021 del 27 de mayo de 2021</a:t>
            </a:r>
          </a:p>
        </p:txBody>
      </p:sp>
      <p:sp>
        <p:nvSpPr>
          <p:cNvPr id="3" name="Marcador de número de diapositiva 2">
            <a:extLst>
              <a:ext uri="{FF2B5EF4-FFF2-40B4-BE49-F238E27FC236}">
                <a16:creationId xmlns:a16="http://schemas.microsoft.com/office/drawing/2014/main" id="{2201412B-66D9-4B33-AB98-BFA2B6779FB9}"/>
              </a:ext>
            </a:extLst>
          </p:cNvPr>
          <p:cNvSpPr>
            <a:spLocks noGrp="1"/>
          </p:cNvSpPr>
          <p:nvPr>
            <p:ph type="sldNum" sz="quarter" idx="12"/>
          </p:nvPr>
        </p:nvSpPr>
        <p:spPr>
          <a:xfrm>
            <a:off x="7010400" y="6435173"/>
            <a:ext cx="2133600" cy="365125"/>
          </a:xfrm>
        </p:spPr>
        <p:txBody>
          <a:bodyPr/>
          <a:lstStyle/>
          <a:p>
            <a:fld id="{CF5E58AE-96D2-45FC-96FE-2B21174429C3}" type="slidenum">
              <a:rPr lang="es-MX" smtClean="0"/>
              <a:t>45</a:t>
            </a:fld>
            <a:endParaRPr lang="es-MX" dirty="0"/>
          </a:p>
        </p:txBody>
      </p:sp>
      <p:sp>
        <p:nvSpPr>
          <p:cNvPr id="8" name="Título 3">
            <a:extLst>
              <a:ext uri="{FF2B5EF4-FFF2-40B4-BE49-F238E27FC236}">
                <a16:creationId xmlns:a16="http://schemas.microsoft.com/office/drawing/2014/main" id="{F5195033-7E01-42AB-8898-71621DCB4335}"/>
              </a:ext>
            </a:extLst>
          </p:cNvPr>
          <p:cNvSpPr txBox="1">
            <a:spLocks/>
          </p:cNvSpPr>
          <p:nvPr/>
        </p:nvSpPr>
        <p:spPr>
          <a:xfrm>
            <a:off x="1697366" y="-77505"/>
            <a:ext cx="6742300" cy="489346"/>
          </a:xfrm>
          <a:prstGeom prst="rect">
            <a:avLst/>
          </a:prstGeom>
        </p:spPr>
        <p:txBody>
          <a:bodyPr/>
          <a:lstStyle>
            <a:lvl1pPr algn="l" defTabSz="914377" rtl="0" eaLnBrk="1" latinLnBrk="0" hangingPunct="1">
              <a:lnSpc>
                <a:spcPct val="90000"/>
              </a:lnSpc>
              <a:spcBef>
                <a:spcPct val="0"/>
              </a:spcBef>
              <a:buNone/>
              <a:defRPr sz="2400" b="1" kern="1200">
                <a:solidFill>
                  <a:schemeClr val="bg1"/>
                </a:solidFill>
                <a:latin typeface="+mj-lt"/>
                <a:ea typeface="+mj-ea"/>
                <a:cs typeface="+mj-cs"/>
              </a:defRPr>
            </a:lvl1pPr>
          </a:lstStyle>
          <a:p>
            <a:pPr algn="ctr"/>
            <a:r>
              <a:rPr lang="es-MX" sz="2300" dirty="0"/>
              <a:t>Reporte de la Cartera de Inversiones </a:t>
            </a:r>
            <a:br>
              <a:rPr lang="es-MX" sz="2300" dirty="0"/>
            </a:br>
            <a:r>
              <a:rPr lang="es-MX" sz="2300" dirty="0"/>
              <a:t>abril 2021</a:t>
            </a:r>
          </a:p>
        </p:txBody>
      </p:sp>
      <p:pic>
        <p:nvPicPr>
          <p:cNvPr id="9" name="Imagen 8">
            <a:extLst>
              <a:ext uri="{FF2B5EF4-FFF2-40B4-BE49-F238E27FC236}">
                <a16:creationId xmlns:a16="http://schemas.microsoft.com/office/drawing/2014/main" id="{4E9D7C5A-BD68-494C-B29D-B0A60C766213}"/>
              </a:ext>
            </a:extLst>
          </p:cNvPr>
          <p:cNvPicPr>
            <a:picLocks noChangeAspect="1"/>
          </p:cNvPicPr>
          <p:nvPr/>
        </p:nvPicPr>
        <p:blipFill>
          <a:blip r:embed="rId2"/>
          <a:stretch>
            <a:fillRect/>
          </a:stretch>
        </p:blipFill>
        <p:spPr>
          <a:xfrm>
            <a:off x="1104031" y="678478"/>
            <a:ext cx="7437662" cy="5501043"/>
          </a:xfrm>
          <a:prstGeom prst="rect">
            <a:avLst/>
          </a:prstGeom>
        </p:spPr>
      </p:pic>
    </p:spTree>
    <p:extLst>
      <p:ext uri="{BB962C8B-B14F-4D97-AF65-F5344CB8AC3E}">
        <p14:creationId xmlns:p14="http://schemas.microsoft.com/office/powerpoint/2010/main" val="44751331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5 Rectángulo"/>
          <p:cNvSpPr/>
          <p:nvPr/>
        </p:nvSpPr>
        <p:spPr>
          <a:xfrm>
            <a:off x="0" y="691861"/>
            <a:ext cx="1815547" cy="646331"/>
          </a:xfrm>
          <a:prstGeom prst="rect">
            <a:avLst/>
          </a:prstGeom>
        </p:spPr>
        <p:txBody>
          <a:bodyPr wrap="square">
            <a:spAutoFit/>
          </a:bodyPr>
          <a:lstStyle/>
          <a:p>
            <a:r>
              <a:rPr lang="es-MX" b="1" dirty="0">
                <a:solidFill>
                  <a:schemeClr val="accent1">
                    <a:lumMod val="50000"/>
                  </a:schemeClr>
                </a:solidFill>
              </a:rPr>
              <a:t>PORTAFOLIO ACTUAL</a:t>
            </a:r>
          </a:p>
        </p:txBody>
      </p:sp>
      <p:sp>
        <p:nvSpPr>
          <p:cNvPr id="3" name="Marcador de pie de página 2">
            <a:extLst>
              <a:ext uri="{FF2B5EF4-FFF2-40B4-BE49-F238E27FC236}">
                <a16:creationId xmlns:a16="http://schemas.microsoft.com/office/drawing/2014/main" id="{C69C72FD-CF1E-49BC-94D7-ABD3801AC345}"/>
              </a:ext>
            </a:extLst>
          </p:cNvPr>
          <p:cNvSpPr>
            <a:spLocks noGrp="1"/>
          </p:cNvSpPr>
          <p:nvPr>
            <p:ph type="ftr" sz="quarter" idx="11"/>
          </p:nvPr>
        </p:nvSpPr>
        <p:spPr>
          <a:xfrm>
            <a:off x="2854187" y="6428214"/>
            <a:ext cx="3435626" cy="365125"/>
          </a:xfrm>
        </p:spPr>
        <p:txBody>
          <a:bodyPr/>
          <a:lstStyle/>
          <a:p>
            <a:r>
              <a:rPr lang="es-MX" dirty="0"/>
              <a:t>Sesión Ordinaria 05/2021 del 27 de mayo de 2021</a:t>
            </a:r>
          </a:p>
        </p:txBody>
      </p:sp>
      <p:sp>
        <p:nvSpPr>
          <p:cNvPr id="4" name="Marcador de número de diapositiva 3">
            <a:extLst>
              <a:ext uri="{FF2B5EF4-FFF2-40B4-BE49-F238E27FC236}">
                <a16:creationId xmlns:a16="http://schemas.microsoft.com/office/drawing/2014/main" id="{79015242-731D-4C78-8889-4150A1739FCD}"/>
              </a:ext>
            </a:extLst>
          </p:cNvPr>
          <p:cNvSpPr>
            <a:spLocks noGrp="1"/>
          </p:cNvSpPr>
          <p:nvPr>
            <p:ph type="sldNum" sz="quarter" idx="12"/>
          </p:nvPr>
        </p:nvSpPr>
        <p:spPr>
          <a:xfrm>
            <a:off x="7010400" y="6448424"/>
            <a:ext cx="2133600" cy="365125"/>
          </a:xfrm>
        </p:spPr>
        <p:txBody>
          <a:bodyPr/>
          <a:lstStyle/>
          <a:p>
            <a:fld id="{CF5E58AE-96D2-45FC-96FE-2B21174429C3}" type="slidenum">
              <a:rPr lang="es-MX" smtClean="0"/>
              <a:t>46</a:t>
            </a:fld>
            <a:endParaRPr lang="es-MX" dirty="0"/>
          </a:p>
        </p:txBody>
      </p:sp>
      <p:sp>
        <p:nvSpPr>
          <p:cNvPr id="9" name="Título 3">
            <a:extLst>
              <a:ext uri="{FF2B5EF4-FFF2-40B4-BE49-F238E27FC236}">
                <a16:creationId xmlns:a16="http://schemas.microsoft.com/office/drawing/2014/main" id="{0A2B4CDA-40D2-48D8-96B8-F7F6FE765A31}"/>
              </a:ext>
            </a:extLst>
          </p:cNvPr>
          <p:cNvSpPr txBox="1">
            <a:spLocks/>
          </p:cNvSpPr>
          <p:nvPr/>
        </p:nvSpPr>
        <p:spPr>
          <a:xfrm>
            <a:off x="1697366" y="-64253"/>
            <a:ext cx="6742300" cy="489346"/>
          </a:xfrm>
          <a:prstGeom prst="rect">
            <a:avLst/>
          </a:prstGeom>
        </p:spPr>
        <p:txBody>
          <a:bodyPr/>
          <a:lstStyle>
            <a:lvl1pPr algn="l" defTabSz="914377" rtl="0" eaLnBrk="1" latinLnBrk="0" hangingPunct="1">
              <a:lnSpc>
                <a:spcPct val="90000"/>
              </a:lnSpc>
              <a:spcBef>
                <a:spcPct val="0"/>
              </a:spcBef>
              <a:buNone/>
              <a:defRPr sz="2400" b="1" kern="1200">
                <a:solidFill>
                  <a:schemeClr val="bg1"/>
                </a:solidFill>
                <a:latin typeface="+mj-lt"/>
                <a:ea typeface="+mj-ea"/>
                <a:cs typeface="+mj-cs"/>
              </a:defRPr>
            </a:lvl1pPr>
          </a:lstStyle>
          <a:p>
            <a:pPr algn="ctr"/>
            <a:r>
              <a:rPr lang="es-MX" sz="2300" dirty="0"/>
              <a:t>Reporte de la Cartera de Inversiones </a:t>
            </a:r>
            <a:br>
              <a:rPr lang="es-MX" sz="2300" dirty="0"/>
            </a:br>
            <a:r>
              <a:rPr lang="es-MX" sz="2300" dirty="0"/>
              <a:t>abril 2021</a:t>
            </a:r>
          </a:p>
        </p:txBody>
      </p:sp>
      <p:pic>
        <p:nvPicPr>
          <p:cNvPr id="10" name="Imagen 9">
            <a:extLst>
              <a:ext uri="{FF2B5EF4-FFF2-40B4-BE49-F238E27FC236}">
                <a16:creationId xmlns:a16="http://schemas.microsoft.com/office/drawing/2014/main" id="{F30A1A76-E486-40A3-98DB-0A2E948AFE1E}"/>
              </a:ext>
            </a:extLst>
          </p:cNvPr>
          <p:cNvPicPr>
            <a:picLocks noChangeAspect="1"/>
          </p:cNvPicPr>
          <p:nvPr/>
        </p:nvPicPr>
        <p:blipFill>
          <a:blip r:embed="rId2"/>
          <a:stretch>
            <a:fillRect/>
          </a:stretch>
        </p:blipFill>
        <p:spPr>
          <a:xfrm>
            <a:off x="2344912" y="691861"/>
            <a:ext cx="4665488" cy="5355774"/>
          </a:xfrm>
          <a:prstGeom prst="rect">
            <a:avLst/>
          </a:prstGeom>
        </p:spPr>
      </p:pic>
    </p:spTree>
    <p:extLst>
      <p:ext uri="{BB962C8B-B14F-4D97-AF65-F5344CB8AC3E}">
        <p14:creationId xmlns:p14="http://schemas.microsoft.com/office/powerpoint/2010/main" val="278955183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5 Rectángulo"/>
          <p:cNvSpPr/>
          <p:nvPr/>
        </p:nvSpPr>
        <p:spPr>
          <a:xfrm>
            <a:off x="39756" y="638853"/>
            <a:ext cx="1802295" cy="646331"/>
          </a:xfrm>
          <a:prstGeom prst="rect">
            <a:avLst/>
          </a:prstGeom>
        </p:spPr>
        <p:txBody>
          <a:bodyPr wrap="square">
            <a:spAutoFit/>
          </a:bodyPr>
          <a:lstStyle/>
          <a:p>
            <a:r>
              <a:rPr lang="es-MX" b="1" dirty="0">
                <a:solidFill>
                  <a:schemeClr val="accent1">
                    <a:lumMod val="50000"/>
                  </a:schemeClr>
                </a:solidFill>
              </a:rPr>
              <a:t>PORTAFOLIO ACTUAL</a:t>
            </a:r>
          </a:p>
        </p:txBody>
      </p:sp>
      <p:sp>
        <p:nvSpPr>
          <p:cNvPr id="3" name="Marcador de pie de página 2">
            <a:extLst>
              <a:ext uri="{FF2B5EF4-FFF2-40B4-BE49-F238E27FC236}">
                <a16:creationId xmlns:a16="http://schemas.microsoft.com/office/drawing/2014/main" id="{FD2B895F-C2CA-4CF2-A6F2-2F13AABC91FE}"/>
              </a:ext>
            </a:extLst>
          </p:cNvPr>
          <p:cNvSpPr>
            <a:spLocks noGrp="1"/>
          </p:cNvSpPr>
          <p:nvPr>
            <p:ph type="ftr" sz="quarter" idx="11"/>
          </p:nvPr>
        </p:nvSpPr>
        <p:spPr>
          <a:xfrm>
            <a:off x="2895927" y="6435174"/>
            <a:ext cx="3409122" cy="365125"/>
          </a:xfrm>
        </p:spPr>
        <p:txBody>
          <a:bodyPr/>
          <a:lstStyle/>
          <a:p>
            <a:r>
              <a:rPr lang="es-MX" dirty="0"/>
              <a:t>Sesión Ordinaria 05/2021 del 27 de mayo de 2021</a:t>
            </a:r>
          </a:p>
        </p:txBody>
      </p:sp>
      <p:sp>
        <p:nvSpPr>
          <p:cNvPr id="4" name="Marcador de número de diapositiva 3">
            <a:extLst>
              <a:ext uri="{FF2B5EF4-FFF2-40B4-BE49-F238E27FC236}">
                <a16:creationId xmlns:a16="http://schemas.microsoft.com/office/drawing/2014/main" id="{3724A6C9-573A-4104-8F0D-9E8185A9C382}"/>
              </a:ext>
            </a:extLst>
          </p:cNvPr>
          <p:cNvSpPr>
            <a:spLocks noGrp="1"/>
          </p:cNvSpPr>
          <p:nvPr>
            <p:ph type="sldNum" sz="quarter" idx="12"/>
          </p:nvPr>
        </p:nvSpPr>
        <p:spPr>
          <a:xfrm>
            <a:off x="7010400" y="6453119"/>
            <a:ext cx="2133600" cy="365125"/>
          </a:xfrm>
        </p:spPr>
        <p:txBody>
          <a:bodyPr/>
          <a:lstStyle/>
          <a:p>
            <a:fld id="{CF5E58AE-96D2-45FC-96FE-2B21174429C3}" type="slidenum">
              <a:rPr lang="es-MX" smtClean="0"/>
              <a:t>47</a:t>
            </a:fld>
            <a:endParaRPr lang="es-MX" dirty="0"/>
          </a:p>
        </p:txBody>
      </p:sp>
      <p:sp>
        <p:nvSpPr>
          <p:cNvPr id="9" name="Título 3">
            <a:extLst>
              <a:ext uri="{FF2B5EF4-FFF2-40B4-BE49-F238E27FC236}">
                <a16:creationId xmlns:a16="http://schemas.microsoft.com/office/drawing/2014/main" id="{DD7D7FE3-CD2D-4DA9-B8FD-57470D10F89A}"/>
              </a:ext>
            </a:extLst>
          </p:cNvPr>
          <p:cNvSpPr txBox="1">
            <a:spLocks/>
          </p:cNvSpPr>
          <p:nvPr/>
        </p:nvSpPr>
        <p:spPr>
          <a:xfrm>
            <a:off x="1697366" y="-64253"/>
            <a:ext cx="6742300" cy="489346"/>
          </a:xfrm>
          <a:prstGeom prst="rect">
            <a:avLst/>
          </a:prstGeom>
        </p:spPr>
        <p:txBody>
          <a:bodyPr/>
          <a:lstStyle>
            <a:lvl1pPr algn="l" defTabSz="914377" rtl="0" eaLnBrk="1" latinLnBrk="0" hangingPunct="1">
              <a:lnSpc>
                <a:spcPct val="90000"/>
              </a:lnSpc>
              <a:spcBef>
                <a:spcPct val="0"/>
              </a:spcBef>
              <a:buNone/>
              <a:defRPr sz="2400" b="1" kern="1200">
                <a:solidFill>
                  <a:schemeClr val="bg1"/>
                </a:solidFill>
                <a:latin typeface="+mj-lt"/>
                <a:ea typeface="+mj-ea"/>
                <a:cs typeface="+mj-cs"/>
              </a:defRPr>
            </a:lvl1pPr>
          </a:lstStyle>
          <a:p>
            <a:pPr algn="ctr"/>
            <a:r>
              <a:rPr lang="es-MX" sz="2300" dirty="0"/>
              <a:t>Reporte de la Cartera de Inversiones </a:t>
            </a:r>
            <a:br>
              <a:rPr lang="es-MX" sz="2300" dirty="0"/>
            </a:br>
            <a:r>
              <a:rPr lang="es-MX" sz="2300" dirty="0"/>
              <a:t>abril 2021</a:t>
            </a:r>
          </a:p>
        </p:txBody>
      </p:sp>
      <p:pic>
        <p:nvPicPr>
          <p:cNvPr id="10" name="Imagen 9">
            <a:extLst>
              <a:ext uri="{FF2B5EF4-FFF2-40B4-BE49-F238E27FC236}">
                <a16:creationId xmlns:a16="http://schemas.microsoft.com/office/drawing/2014/main" id="{9351E1AD-1A50-4064-B637-A4837B15A21B}"/>
              </a:ext>
            </a:extLst>
          </p:cNvPr>
          <p:cNvPicPr>
            <a:picLocks noChangeAspect="1"/>
          </p:cNvPicPr>
          <p:nvPr/>
        </p:nvPicPr>
        <p:blipFill>
          <a:blip r:embed="rId2"/>
          <a:stretch>
            <a:fillRect/>
          </a:stretch>
        </p:blipFill>
        <p:spPr>
          <a:xfrm>
            <a:off x="2344912" y="743274"/>
            <a:ext cx="4665488" cy="5355774"/>
          </a:xfrm>
          <a:prstGeom prst="rect">
            <a:avLst/>
          </a:prstGeom>
        </p:spPr>
      </p:pic>
    </p:spTree>
    <p:extLst>
      <p:ext uri="{BB962C8B-B14F-4D97-AF65-F5344CB8AC3E}">
        <p14:creationId xmlns:p14="http://schemas.microsoft.com/office/powerpoint/2010/main" val="314791735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Rectángulo"/>
          <p:cNvSpPr/>
          <p:nvPr/>
        </p:nvSpPr>
        <p:spPr>
          <a:xfrm>
            <a:off x="1" y="691861"/>
            <a:ext cx="1921564" cy="646331"/>
          </a:xfrm>
          <a:prstGeom prst="rect">
            <a:avLst/>
          </a:prstGeom>
        </p:spPr>
        <p:txBody>
          <a:bodyPr wrap="square">
            <a:spAutoFit/>
          </a:bodyPr>
          <a:lstStyle/>
          <a:p>
            <a:r>
              <a:rPr lang="es-MX" b="1" dirty="0">
                <a:solidFill>
                  <a:schemeClr val="accent1">
                    <a:lumMod val="50000"/>
                  </a:schemeClr>
                </a:solidFill>
              </a:rPr>
              <a:t>PORTAFOLIO ACTUAL</a:t>
            </a:r>
          </a:p>
        </p:txBody>
      </p:sp>
      <p:sp>
        <p:nvSpPr>
          <p:cNvPr id="3" name="Marcador de pie de página 2">
            <a:extLst>
              <a:ext uri="{FF2B5EF4-FFF2-40B4-BE49-F238E27FC236}">
                <a16:creationId xmlns:a16="http://schemas.microsoft.com/office/drawing/2014/main" id="{00C10E27-CC91-45F7-ADFE-9DCA0E7FAD95}"/>
              </a:ext>
            </a:extLst>
          </p:cNvPr>
          <p:cNvSpPr>
            <a:spLocks noGrp="1"/>
          </p:cNvSpPr>
          <p:nvPr>
            <p:ph type="ftr" sz="quarter" idx="11"/>
          </p:nvPr>
        </p:nvSpPr>
        <p:spPr>
          <a:xfrm>
            <a:off x="2840935" y="6439866"/>
            <a:ext cx="3462130" cy="365125"/>
          </a:xfrm>
        </p:spPr>
        <p:txBody>
          <a:bodyPr/>
          <a:lstStyle/>
          <a:p>
            <a:r>
              <a:rPr lang="es-MX" dirty="0"/>
              <a:t>Sesión Ordinaria 05/2021 del 27 de mayo de 2021</a:t>
            </a:r>
          </a:p>
        </p:txBody>
      </p:sp>
      <p:sp>
        <p:nvSpPr>
          <p:cNvPr id="4" name="Marcador de número de diapositiva 3">
            <a:extLst>
              <a:ext uri="{FF2B5EF4-FFF2-40B4-BE49-F238E27FC236}">
                <a16:creationId xmlns:a16="http://schemas.microsoft.com/office/drawing/2014/main" id="{E6118069-0A03-4EF1-A10D-2AC76E29013E}"/>
              </a:ext>
            </a:extLst>
          </p:cNvPr>
          <p:cNvSpPr>
            <a:spLocks noGrp="1"/>
          </p:cNvSpPr>
          <p:nvPr>
            <p:ph type="sldNum" sz="quarter" idx="12"/>
          </p:nvPr>
        </p:nvSpPr>
        <p:spPr>
          <a:xfrm>
            <a:off x="7010760" y="6466371"/>
            <a:ext cx="2133600" cy="365125"/>
          </a:xfrm>
        </p:spPr>
        <p:txBody>
          <a:bodyPr/>
          <a:lstStyle/>
          <a:p>
            <a:fld id="{CF5E58AE-96D2-45FC-96FE-2B21174429C3}" type="slidenum">
              <a:rPr lang="es-MX" smtClean="0"/>
              <a:t>48</a:t>
            </a:fld>
            <a:endParaRPr lang="es-MX" dirty="0"/>
          </a:p>
        </p:txBody>
      </p:sp>
      <p:sp>
        <p:nvSpPr>
          <p:cNvPr id="8" name="Título 3">
            <a:extLst>
              <a:ext uri="{FF2B5EF4-FFF2-40B4-BE49-F238E27FC236}">
                <a16:creationId xmlns:a16="http://schemas.microsoft.com/office/drawing/2014/main" id="{CAE08D96-6200-4FE3-A0E1-28C0134AF3B8}"/>
              </a:ext>
            </a:extLst>
          </p:cNvPr>
          <p:cNvSpPr txBox="1">
            <a:spLocks/>
          </p:cNvSpPr>
          <p:nvPr/>
        </p:nvSpPr>
        <p:spPr>
          <a:xfrm>
            <a:off x="1697366" y="-64253"/>
            <a:ext cx="6742300" cy="489346"/>
          </a:xfrm>
          <a:prstGeom prst="rect">
            <a:avLst/>
          </a:prstGeom>
        </p:spPr>
        <p:txBody>
          <a:bodyPr/>
          <a:lstStyle>
            <a:lvl1pPr algn="l" defTabSz="914377" rtl="0" eaLnBrk="1" latinLnBrk="0" hangingPunct="1">
              <a:lnSpc>
                <a:spcPct val="90000"/>
              </a:lnSpc>
              <a:spcBef>
                <a:spcPct val="0"/>
              </a:spcBef>
              <a:buNone/>
              <a:defRPr sz="2400" b="1" kern="1200">
                <a:solidFill>
                  <a:schemeClr val="bg1"/>
                </a:solidFill>
                <a:latin typeface="+mj-lt"/>
                <a:ea typeface="+mj-ea"/>
                <a:cs typeface="+mj-cs"/>
              </a:defRPr>
            </a:lvl1pPr>
          </a:lstStyle>
          <a:p>
            <a:pPr algn="ctr"/>
            <a:r>
              <a:rPr lang="es-MX" sz="2300" dirty="0"/>
              <a:t>Reporte de la Cartera de Inversiones </a:t>
            </a:r>
            <a:br>
              <a:rPr lang="es-MX" sz="2300" dirty="0"/>
            </a:br>
            <a:r>
              <a:rPr lang="es-MX" sz="2300" dirty="0"/>
              <a:t>abril 2021</a:t>
            </a:r>
          </a:p>
        </p:txBody>
      </p:sp>
      <p:pic>
        <p:nvPicPr>
          <p:cNvPr id="9" name="Imagen 8">
            <a:extLst>
              <a:ext uri="{FF2B5EF4-FFF2-40B4-BE49-F238E27FC236}">
                <a16:creationId xmlns:a16="http://schemas.microsoft.com/office/drawing/2014/main" id="{B2C444A6-E9E9-4F52-AAFF-63C8360BAB34}"/>
              </a:ext>
            </a:extLst>
          </p:cNvPr>
          <p:cNvPicPr>
            <a:picLocks noChangeAspect="1"/>
          </p:cNvPicPr>
          <p:nvPr/>
        </p:nvPicPr>
        <p:blipFill>
          <a:blip r:embed="rId2"/>
          <a:stretch>
            <a:fillRect/>
          </a:stretch>
        </p:blipFill>
        <p:spPr>
          <a:xfrm>
            <a:off x="2840935" y="767845"/>
            <a:ext cx="4665488" cy="5355774"/>
          </a:xfrm>
          <a:prstGeom prst="rect">
            <a:avLst/>
          </a:prstGeom>
        </p:spPr>
      </p:pic>
    </p:spTree>
    <p:extLst>
      <p:ext uri="{BB962C8B-B14F-4D97-AF65-F5344CB8AC3E}">
        <p14:creationId xmlns:p14="http://schemas.microsoft.com/office/powerpoint/2010/main" val="22525967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Rectángulo"/>
          <p:cNvSpPr/>
          <p:nvPr/>
        </p:nvSpPr>
        <p:spPr>
          <a:xfrm>
            <a:off x="1" y="691861"/>
            <a:ext cx="1881808" cy="646331"/>
          </a:xfrm>
          <a:prstGeom prst="rect">
            <a:avLst/>
          </a:prstGeom>
        </p:spPr>
        <p:txBody>
          <a:bodyPr wrap="square">
            <a:spAutoFit/>
          </a:bodyPr>
          <a:lstStyle/>
          <a:p>
            <a:r>
              <a:rPr lang="es-MX" b="1" dirty="0">
                <a:solidFill>
                  <a:schemeClr val="accent1">
                    <a:lumMod val="50000"/>
                  </a:schemeClr>
                </a:solidFill>
              </a:rPr>
              <a:t>PORTAFOLIO ACTUAL</a:t>
            </a:r>
          </a:p>
        </p:txBody>
      </p:sp>
      <p:sp>
        <p:nvSpPr>
          <p:cNvPr id="2" name="Marcador de pie de página 1">
            <a:extLst>
              <a:ext uri="{FF2B5EF4-FFF2-40B4-BE49-F238E27FC236}">
                <a16:creationId xmlns:a16="http://schemas.microsoft.com/office/drawing/2014/main" id="{60074469-A443-469E-8970-CE343E1551B6}"/>
              </a:ext>
            </a:extLst>
          </p:cNvPr>
          <p:cNvSpPr>
            <a:spLocks noGrp="1"/>
          </p:cNvSpPr>
          <p:nvPr>
            <p:ph type="ftr" sz="quarter" idx="11"/>
          </p:nvPr>
        </p:nvSpPr>
        <p:spPr>
          <a:xfrm>
            <a:off x="2860813" y="6441465"/>
            <a:ext cx="3422374" cy="365125"/>
          </a:xfrm>
        </p:spPr>
        <p:txBody>
          <a:bodyPr/>
          <a:lstStyle/>
          <a:p>
            <a:r>
              <a:rPr lang="es-MX" dirty="0"/>
              <a:t>Sesión Ordinaria 05/2021 del 27 de mayo de 2021</a:t>
            </a:r>
          </a:p>
        </p:txBody>
      </p:sp>
      <p:sp>
        <p:nvSpPr>
          <p:cNvPr id="4" name="Marcador de número de diapositiva 3">
            <a:extLst>
              <a:ext uri="{FF2B5EF4-FFF2-40B4-BE49-F238E27FC236}">
                <a16:creationId xmlns:a16="http://schemas.microsoft.com/office/drawing/2014/main" id="{1A93A64D-6D23-40EF-A212-1B5D9808F980}"/>
              </a:ext>
            </a:extLst>
          </p:cNvPr>
          <p:cNvSpPr>
            <a:spLocks noGrp="1"/>
          </p:cNvSpPr>
          <p:nvPr>
            <p:ph type="sldNum" sz="quarter" idx="12"/>
          </p:nvPr>
        </p:nvSpPr>
        <p:spPr>
          <a:xfrm>
            <a:off x="7010400" y="6461677"/>
            <a:ext cx="2133600" cy="365125"/>
          </a:xfrm>
        </p:spPr>
        <p:txBody>
          <a:bodyPr/>
          <a:lstStyle/>
          <a:p>
            <a:fld id="{CF5E58AE-96D2-45FC-96FE-2B21174429C3}" type="slidenum">
              <a:rPr lang="es-MX" smtClean="0"/>
              <a:t>49</a:t>
            </a:fld>
            <a:endParaRPr lang="es-MX" dirty="0"/>
          </a:p>
        </p:txBody>
      </p:sp>
      <p:sp>
        <p:nvSpPr>
          <p:cNvPr id="8" name="Título 3">
            <a:extLst>
              <a:ext uri="{FF2B5EF4-FFF2-40B4-BE49-F238E27FC236}">
                <a16:creationId xmlns:a16="http://schemas.microsoft.com/office/drawing/2014/main" id="{FB816708-A9B3-40C5-99CD-8E2BD2537BE1}"/>
              </a:ext>
            </a:extLst>
          </p:cNvPr>
          <p:cNvSpPr txBox="1">
            <a:spLocks/>
          </p:cNvSpPr>
          <p:nvPr/>
        </p:nvSpPr>
        <p:spPr>
          <a:xfrm>
            <a:off x="1697366" y="-77505"/>
            <a:ext cx="6742300" cy="489346"/>
          </a:xfrm>
          <a:prstGeom prst="rect">
            <a:avLst/>
          </a:prstGeom>
        </p:spPr>
        <p:txBody>
          <a:bodyPr/>
          <a:lstStyle>
            <a:lvl1pPr algn="l" defTabSz="914377" rtl="0" eaLnBrk="1" latinLnBrk="0" hangingPunct="1">
              <a:lnSpc>
                <a:spcPct val="90000"/>
              </a:lnSpc>
              <a:spcBef>
                <a:spcPct val="0"/>
              </a:spcBef>
              <a:buNone/>
              <a:defRPr sz="2400" b="1" kern="1200">
                <a:solidFill>
                  <a:schemeClr val="bg1"/>
                </a:solidFill>
                <a:latin typeface="+mj-lt"/>
                <a:ea typeface="+mj-ea"/>
                <a:cs typeface="+mj-cs"/>
              </a:defRPr>
            </a:lvl1pPr>
          </a:lstStyle>
          <a:p>
            <a:pPr algn="ctr"/>
            <a:r>
              <a:rPr lang="es-MX" sz="2300" dirty="0"/>
              <a:t>Reporte de la Cartera de Inversiones </a:t>
            </a:r>
            <a:br>
              <a:rPr lang="es-MX" sz="2300" dirty="0"/>
            </a:br>
            <a:r>
              <a:rPr lang="es-MX" sz="2300" dirty="0"/>
              <a:t>abril 2021</a:t>
            </a:r>
          </a:p>
        </p:txBody>
      </p:sp>
      <p:pic>
        <p:nvPicPr>
          <p:cNvPr id="9" name="Imagen 8">
            <a:extLst>
              <a:ext uri="{FF2B5EF4-FFF2-40B4-BE49-F238E27FC236}">
                <a16:creationId xmlns:a16="http://schemas.microsoft.com/office/drawing/2014/main" id="{449D01C5-DB01-4839-8D30-631A3E6F273E}"/>
              </a:ext>
            </a:extLst>
          </p:cNvPr>
          <p:cNvPicPr>
            <a:picLocks noChangeAspect="1"/>
          </p:cNvPicPr>
          <p:nvPr/>
        </p:nvPicPr>
        <p:blipFill>
          <a:blip r:embed="rId2"/>
          <a:stretch>
            <a:fillRect/>
          </a:stretch>
        </p:blipFill>
        <p:spPr>
          <a:xfrm>
            <a:off x="2735772" y="691861"/>
            <a:ext cx="4665488" cy="5355774"/>
          </a:xfrm>
          <a:prstGeom prst="rect">
            <a:avLst/>
          </a:prstGeom>
        </p:spPr>
      </p:pic>
    </p:spTree>
    <p:extLst>
      <p:ext uri="{BB962C8B-B14F-4D97-AF65-F5344CB8AC3E}">
        <p14:creationId xmlns:p14="http://schemas.microsoft.com/office/powerpoint/2010/main" val="426035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84D06D4-5FC9-4774-928F-A5C406F1ACBF}"/>
              </a:ext>
            </a:extLst>
          </p:cNvPr>
          <p:cNvSpPr>
            <a:spLocks noGrp="1"/>
          </p:cNvSpPr>
          <p:nvPr>
            <p:ph type="ctrTitle"/>
          </p:nvPr>
        </p:nvSpPr>
        <p:spPr>
          <a:xfrm>
            <a:off x="457200" y="2693987"/>
            <a:ext cx="5742296" cy="1470025"/>
          </a:xfrm>
        </p:spPr>
        <p:txBody>
          <a:bodyPr/>
          <a:lstStyle/>
          <a:p>
            <a:r>
              <a:rPr lang="es-MX" dirty="0"/>
              <a:t>5. Cuadro de Pensionados</a:t>
            </a:r>
            <a:br>
              <a:rPr lang="es-MX" dirty="0"/>
            </a:br>
            <a:r>
              <a:rPr lang="es-MX" dirty="0"/>
              <a:t>Efectos</a:t>
            </a:r>
          </a:p>
        </p:txBody>
      </p:sp>
      <p:sp>
        <p:nvSpPr>
          <p:cNvPr id="3" name="Subtítulo 2">
            <a:extLst>
              <a:ext uri="{FF2B5EF4-FFF2-40B4-BE49-F238E27FC236}">
                <a16:creationId xmlns:a16="http://schemas.microsoft.com/office/drawing/2014/main" id="{4E3A909B-29C3-462C-AE59-355170E619C5}"/>
              </a:ext>
            </a:extLst>
          </p:cNvPr>
          <p:cNvSpPr>
            <a:spLocks noGrp="1"/>
          </p:cNvSpPr>
          <p:nvPr>
            <p:ph type="subTitle" idx="1"/>
          </p:nvPr>
        </p:nvSpPr>
        <p:spPr>
          <a:xfrm>
            <a:off x="457200" y="4039737"/>
            <a:ext cx="5742296" cy="1335514"/>
          </a:xfrm>
        </p:spPr>
        <p:txBody>
          <a:bodyPr/>
          <a:lstStyle/>
          <a:p>
            <a:r>
              <a:rPr lang="es-MX" dirty="0"/>
              <a:t>Junio 2021</a:t>
            </a:r>
          </a:p>
        </p:txBody>
      </p:sp>
      <p:sp>
        <p:nvSpPr>
          <p:cNvPr id="4" name="Marcador de pie de página 3">
            <a:extLst>
              <a:ext uri="{FF2B5EF4-FFF2-40B4-BE49-F238E27FC236}">
                <a16:creationId xmlns:a16="http://schemas.microsoft.com/office/drawing/2014/main" id="{0A810690-F758-4BE2-B7E8-78A6A8AC3770}"/>
              </a:ext>
            </a:extLst>
          </p:cNvPr>
          <p:cNvSpPr>
            <a:spLocks noGrp="1"/>
          </p:cNvSpPr>
          <p:nvPr>
            <p:ph type="ftr" sz="quarter" idx="11"/>
          </p:nvPr>
        </p:nvSpPr>
        <p:spPr>
          <a:xfrm>
            <a:off x="2866318" y="6492875"/>
            <a:ext cx="3428999" cy="365125"/>
          </a:xfrm>
        </p:spPr>
        <p:txBody>
          <a:bodyPr/>
          <a:lstStyle/>
          <a:p>
            <a:r>
              <a:rPr lang="es-MX" dirty="0"/>
              <a:t>Sesión Ordinaria 05/2021 del 27 de mayo de 2021</a:t>
            </a:r>
            <a:endParaRPr lang="en-US" dirty="0"/>
          </a:p>
        </p:txBody>
      </p:sp>
      <p:sp>
        <p:nvSpPr>
          <p:cNvPr id="5" name="Marcador de número de diapositiva 4">
            <a:extLst>
              <a:ext uri="{FF2B5EF4-FFF2-40B4-BE49-F238E27FC236}">
                <a16:creationId xmlns:a16="http://schemas.microsoft.com/office/drawing/2014/main" id="{1CB2DD21-F8F1-424D-A878-00CEFAB1F06A}"/>
              </a:ext>
            </a:extLst>
          </p:cNvPr>
          <p:cNvSpPr>
            <a:spLocks noGrp="1"/>
          </p:cNvSpPr>
          <p:nvPr>
            <p:ph type="sldNum" sz="quarter" idx="12"/>
          </p:nvPr>
        </p:nvSpPr>
        <p:spPr>
          <a:xfrm>
            <a:off x="7010400" y="6506482"/>
            <a:ext cx="2133600" cy="365125"/>
          </a:xfrm>
        </p:spPr>
        <p:txBody>
          <a:bodyPr/>
          <a:lstStyle/>
          <a:p>
            <a:fld id="{08DCC1CA-BC64-9342-9FC6-0A703FD15379}" type="slidenum">
              <a:rPr lang="en-US" smtClean="0"/>
              <a:t>5</a:t>
            </a:fld>
            <a:endParaRPr lang="en-US" dirty="0"/>
          </a:p>
        </p:txBody>
      </p:sp>
      <p:pic>
        <p:nvPicPr>
          <p:cNvPr id="6" name="5 Imagen" descr="Dctos.png">
            <a:hlinkClick r:id="rId2" action="ppaction://hlinkfile"/>
            <a:extLst>
              <a:ext uri="{FF2B5EF4-FFF2-40B4-BE49-F238E27FC236}">
                <a16:creationId xmlns:a16="http://schemas.microsoft.com/office/drawing/2014/main" id="{B539FD51-8DE0-40AA-B382-6F69B40EE86D}"/>
              </a:ext>
            </a:extLst>
          </p:cNvPr>
          <p:cNvPicPr>
            <a:picLocks noChangeAspect="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3118661" y="4598315"/>
            <a:ext cx="419373" cy="391584"/>
          </a:xfrm>
          <a:prstGeom prst="rect">
            <a:avLst/>
          </a:prstGeom>
        </p:spPr>
      </p:pic>
      <p:sp>
        <p:nvSpPr>
          <p:cNvPr id="7" name="Rectángulo 6">
            <a:extLst>
              <a:ext uri="{FF2B5EF4-FFF2-40B4-BE49-F238E27FC236}">
                <a16:creationId xmlns:a16="http://schemas.microsoft.com/office/drawing/2014/main" id="{3236BEE7-5639-483F-87B1-0F64A6CD7BAF}"/>
              </a:ext>
            </a:extLst>
          </p:cNvPr>
          <p:cNvSpPr/>
          <p:nvPr/>
        </p:nvSpPr>
        <p:spPr>
          <a:xfrm>
            <a:off x="560277" y="5209389"/>
            <a:ext cx="8336980" cy="1015663"/>
          </a:xfrm>
          <a:prstGeom prst="rect">
            <a:avLst/>
          </a:prstGeom>
        </p:spPr>
        <p:txBody>
          <a:bodyPr wrap="square">
            <a:spAutoFit/>
          </a:bodyPr>
          <a:lstStyle/>
          <a:p>
            <a:pPr marL="285750" indent="-285750" algn="just">
              <a:buFont typeface="Wingdings" panose="05000000000000000000" pitchFamily="2" charset="2"/>
              <a:buChar char="q"/>
            </a:pPr>
            <a:r>
              <a:rPr lang="es-MX" sz="1200" dirty="0"/>
              <a:t>En desahogo del punto número cinco del orden del día, relativo a la presentación del </a:t>
            </a:r>
            <a:r>
              <a:rPr lang="es-MX" sz="1200" i="1" dirty="0"/>
              <a:t>Cuadro de Pensionados,</a:t>
            </a:r>
            <a:r>
              <a:rPr lang="es-MX" sz="1200" dirty="0"/>
              <a:t> el Director General del Instituto de Pensiones del Estado de Jalisco, Héctor Pizano Ramos, con fundamento en lo establecido en el artículo 154 fracción V de la Ley del Instituto de Pensiones del Estado de Jalisco, presenta el </a:t>
            </a:r>
            <a:r>
              <a:rPr lang="es-MX" sz="1200" i="1" dirty="0"/>
              <a:t>Cuadro de Pensionados a efectos junio de 2021</a:t>
            </a:r>
            <a:r>
              <a:rPr lang="es-MX" sz="1200" dirty="0"/>
              <a:t>, con ajuste a partir del día siguiente a aquel en que cada afiliado haya cobrado su último sueldo, de conformidad con el artículo cuarto transitorio de la Ley del Instituto de Pensiones del Estado de Jalisco, conforme al siguiente reporte general:</a:t>
            </a:r>
          </a:p>
        </p:txBody>
      </p:sp>
    </p:spTree>
    <p:extLst>
      <p:ext uri="{BB962C8B-B14F-4D97-AF65-F5344CB8AC3E}">
        <p14:creationId xmlns:p14="http://schemas.microsoft.com/office/powerpoint/2010/main" val="333028704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Rectángulo"/>
          <p:cNvSpPr/>
          <p:nvPr/>
        </p:nvSpPr>
        <p:spPr>
          <a:xfrm>
            <a:off x="0" y="691861"/>
            <a:ext cx="1828799" cy="646331"/>
          </a:xfrm>
          <a:prstGeom prst="rect">
            <a:avLst/>
          </a:prstGeom>
        </p:spPr>
        <p:txBody>
          <a:bodyPr wrap="square">
            <a:spAutoFit/>
          </a:bodyPr>
          <a:lstStyle/>
          <a:p>
            <a:r>
              <a:rPr lang="es-MX" b="1" dirty="0">
                <a:solidFill>
                  <a:schemeClr val="accent1">
                    <a:lumMod val="50000"/>
                  </a:schemeClr>
                </a:solidFill>
              </a:rPr>
              <a:t>PORTAFOLIO ACTUAL</a:t>
            </a:r>
          </a:p>
        </p:txBody>
      </p:sp>
      <p:sp>
        <p:nvSpPr>
          <p:cNvPr id="3" name="Marcador de pie de página 2">
            <a:extLst>
              <a:ext uri="{FF2B5EF4-FFF2-40B4-BE49-F238E27FC236}">
                <a16:creationId xmlns:a16="http://schemas.microsoft.com/office/drawing/2014/main" id="{AF9FF22F-5A8F-462E-B1BB-5043CB2A77E5}"/>
              </a:ext>
            </a:extLst>
          </p:cNvPr>
          <p:cNvSpPr>
            <a:spLocks noGrp="1"/>
          </p:cNvSpPr>
          <p:nvPr>
            <p:ph type="ftr" sz="quarter" idx="11"/>
          </p:nvPr>
        </p:nvSpPr>
        <p:spPr>
          <a:xfrm>
            <a:off x="2854187" y="6428214"/>
            <a:ext cx="3435626" cy="365125"/>
          </a:xfrm>
        </p:spPr>
        <p:txBody>
          <a:bodyPr/>
          <a:lstStyle/>
          <a:p>
            <a:r>
              <a:rPr lang="es-MX" dirty="0"/>
              <a:t>Sesión Ordinaria 05/2021 del 27 de mayo de 2021</a:t>
            </a:r>
          </a:p>
        </p:txBody>
      </p:sp>
      <p:sp>
        <p:nvSpPr>
          <p:cNvPr id="4" name="Marcador de número de diapositiva 3">
            <a:extLst>
              <a:ext uri="{FF2B5EF4-FFF2-40B4-BE49-F238E27FC236}">
                <a16:creationId xmlns:a16="http://schemas.microsoft.com/office/drawing/2014/main" id="{687AD76C-C384-4FE7-A6C8-7298D3A4F6EE}"/>
              </a:ext>
            </a:extLst>
          </p:cNvPr>
          <p:cNvSpPr>
            <a:spLocks noGrp="1"/>
          </p:cNvSpPr>
          <p:nvPr>
            <p:ph type="sldNum" sz="quarter" idx="12"/>
          </p:nvPr>
        </p:nvSpPr>
        <p:spPr>
          <a:xfrm>
            <a:off x="7010400" y="6444421"/>
            <a:ext cx="2133600" cy="365125"/>
          </a:xfrm>
        </p:spPr>
        <p:txBody>
          <a:bodyPr/>
          <a:lstStyle/>
          <a:p>
            <a:fld id="{CF5E58AE-96D2-45FC-96FE-2B21174429C3}" type="slidenum">
              <a:rPr lang="es-MX" smtClean="0"/>
              <a:t>50</a:t>
            </a:fld>
            <a:endParaRPr lang="es-MX" dirty="0"/>
          </a:p>
        </p:txBody>
      </p:sp>
      <p:sp>
        <p:nvSpPr>
          <p:cNvPr id="8" name="Título 3">
            <a:extLst>
              <a:ext uri="{FF2B5EF4-FFF2-40B4-BE49-F238E27FC236}">
                <a16:creationId xmlns:a16="http://schemas.microsoft.com/office/drawing/2014/main" id="{345D4810-7D8B-4372-9DAE-B4B1F201C062}"/>
              </a:ext>
            </a:extLst>
          </p:cNvPr>
          <p:cNvSpPr txBox="1">
            <a:spLocks/>
          </p:cNvSpPr>
          <p:nvPr/>
        </p:nvSpPr>
        <p:spPr>
          <a:xfrm>
            <a:off x="1697366" y="-64253"/>
            <a:ext cx="6742300" cy="489346"/>
          </a:xfrm>
          <a:prstGeom prst="rect">
            <a:avLst/>
          </a:prstGeom>
        </p:spPr>
        <p:txBody>
          <a:bodyPr/>
          <a:lstStyle>
            <a:lvl1pPr algn="l" defTabSz="914377" rtl="0" eaLnBrk="1" latinLnBrk="0" hangingPunct="1">
              <a:lnSpc>
                <a:spcPct val="90000"/>
              </a:lnSpc>
              <a:spcBef>
                <a:spcPct val="0"/>
              </a:spcBef>
              <a:buNone/>
              <a:defRPr sz="2400" b="1" kern="1200">
                <a:solidFill>
                  <a:schemeClr val="bg1"/>
                </a:solidFill>
                <a:latin typeface="+mj-lt"/>
                <a:ea typeface="+mj-ea"/>
                <a:cs typeface="+mj-cs"/>
              </a:defRPr>
            </a:lvl1pPr>
          </a:lstStyle>
          <a:p>
            <a:pPr algn="ctr"/>
            <a:r>
              <a:rPr lang="es-MX" sz="2300" dirty="0"/>
              <a:t>Reporte de la Cartera de Inversiones </a:t>
            </a:r>
            <a:br>
              <a:rPr lang="es-MX" sz="2300" dirty="0"/>
            </a:br>
            <a:r>
              <a:rPr lang="es-MX" sz="2300" dirty="0"/>
              <a:t>abril 2021</a:t>
            </a:r>
          </a:p>
        </p:txBody>
      </p:sp>
      <p:pic>
        <p:nvPicPr>
          <p:cNvPr id="9" name="Imagen 8">
            <a:extLst>
              <a:ext uri="{FF2B5EF4-FFF2-40B4-BE49-F238E27FC236}">
                <a16:creationId xmlns:a16="http://schemas.microsoft.com/office/drawing/2014/main" id="{9E9B88F5-B851-4498-AB5B-687EC80F6337}"/>
              </a:ext>
            </a:extLst>
          </p:cNvPr>
          <p:cNvPicPr>
            <a:picLocks noChangeAspect="1"/>
          </p:cNvPicPr>
          <p:nvPr/>
        </p:nvPicPr>
        <p:blipFill>
          <a:blip r:embed="rId2"/>
          <a:stretch>
            <a:fillRect/>
          </a:stretch>
        </p:blipFill>
        <p:spPr>
          <a:xfrm>
            <a:off x="2735772" y="756870"/>
            <a:ext cx="4665488" cy="5355774"/>
          </a:xfrm>
          <a:prstGeom prst="rect">
            <a:avLst/>
          </a:prstGeom>
        </p:spPr>
      </p:pic>
    </p:spTree>
    <p:extLst>
      <p:ext uri="{BB962C8B-B14F-4D97-AF65-F5344CB8AC3E}">
        <p14:creationId xmlns:p14="http://schemas.microsoft.com/office/powerpoint/2010/main" val="370401318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Rectángulo"/>
          <p:cNvSpPr/>
          <p:nvPr/>
        </p:nvSpPr>
        <p:spPr>
          <a:xfrm>
            <a:off x="0" y="691861"/>
            <a:ext cx="1815547" cy="646331"/>
          </a:xfrm>
          <a:prstGeom prst="rect">
            <a:avLst/>
          </a:prstGeom>
        </p:spPr>
        <p:txBody>
          <a:bodyPr wrap="square">
            <a:spAutoFit/>
          </a:bodyPr>
          <a:lstStyle/>
          <a:p>
            <a:r>
              <a:rPr lang="es-MX" b="1" dirty="0">
                <a:solidFill>
                  <a:schemeClr val="accent1">
                    <a:lumMod val="50000"/>
                  </a:schemeClr>
                </a:solidFill>
              </a:rPr>
              <a:t>PORTAFOLIO ACTUAL</a:t>
            </a:r>
          </a:p>
        </p:txBody>
      </p:sp>
      <p:sp>
        <p:nvSpPr>
          <p:cNvPr id="3" name="Marcador de pie de página 2">
            <a:extLst>
              <a:ext uri="{FF2B5EF4-FFF2-40B4-BE49-F238E27FC236}">
                <a16:creationId xmlns:a16="http://schemas.microsoft.com/office/drawing/2014/main" id="{1FAE682A-B641-4995-9841-0D05D5BA407E}"/>
              </a:ext>
            </a:extLst>
          </p:cNvPr>
          <p:cNvSpPr>
            <a:spLocks noGrp="1"/>
          </p:cNvSpPr>
          <p:nvPr>
            <p:ph type="ftr" sz="quarter" idx="11"/>
          </p:nvPr>
        </p:nvSpPr>
        <p:spPr>
          <a:xfrm>
            <a:off x="2874065" y="6428213"/>
            <a:ext cx="3395870" cy="365125"/>
          </a:xfrm>
        </p:spPr>
        <p:txBody>
          <a:bodyPr/>
          <a:lstStyle/>
          <a:p>
            <a:r>
              <a:rPr lang="es-MX" dirty="0"/>
              <a:t>Sesión Ordinaria 05/2021 del 27 de mayo de 2021</a:t>
            </a:r>
          </a:p>
        </p:txBody>
      </p:sp>
      <p:sp>
        <p:nvSpPr>
          <p:cNvPr id="4" name="Marcador de número de diapositiva 3">
            <a:extLst>
              <a:ext uri="{FF2B5EF4-FFF2-40B4-BE49-F238E27FC236}">
                <a16:creationId xmlns:a16="http://schemas.microsoft.com/office/drawing/2014/main" id="{7F1857B6-DB91-4D67-ADB6-4C18ACA0E607}"/>
              </a:ext>
            </a:extLst>
          </p:cNvPr>
          <p:cNvSpPr>
            <a:spLocks noGrp="1"/>
          </p:cNvSpPr>
          <p:nvPr>
            <p:ph type="sldNum" sz="quarter" idx="12"/>
          </p:nvPr>
        </p:nvSpPr>
        <p:spPr>
          <a:xfrm>
            <a:off x="7010400" y="6466371"/>
            <a:ext cx="2133600" cy="365125"/>
          </a:xfrm>
        </p:spPr>
        <p:txBody>
          <a:bodyPr/>
          <a:lstStyle/>
          <a:p>
            <a:fld id="{CF5E58AE-96D2-45FC-96FE-2B21174429C3}" type="slidenum">
              <a:rPr lang="es-MX" smtClean="0"/>
              <a:t>51</a:t>
            </a:fld>
            <a:endParaRPr lang="es-MX" dirty="0"/>
          </a:p>
        </p:txBody>
      </p:sp>
      <p:sp>
        <p:nvSpPr>
          <p:cNvPr id="8" name="Título 3">
            <a:extLst>
              <a:ext uri="{FF2B5EF4-FFF2-40B4-BE49-F238E27FC236}">
                <a16:creationId xmlns:a16="http://schemas.microsoft.com/office/drawing/2014/main" id="{7CCAC7CE-AAF4-4904-AAE1-A76120D656A5}"/>
              </a:ext>
            </a:extLst>
          </p:cNvPr>
          <p:cNvSpPr txBox="1">
            <a:spLocks/>
          </p:cNvSpPr>
          <p:nvPr/>
        </p:nvSpPr>
        <p:spPr>
          <a:xfrm>
            <a:off x="1697366" y="-64253"/>
            <a:ext cx="6742300" cy="489346"/>
          </a:xfrm>
          <a:prstGeom prst="rect">
            <a:avLst/>
          </a:prstGeom>
        </p:spPr>
        <p:txBody>
          <a:bodyPr/>
          <a:lstStyle>
            <a:lvl1pPr algn="l" defTabSz="914377" rtl="0" eaLnBrk="1" latinLnBrk="0" hangingPunct="1">
              <a:lnSpc>
                <a:spcPct val="90000"/>
              </a:lnSpc>
              <a:spcBef>
                <a:spcPct val="0"/>
              </a:spcBef>
              <a:buNone/>
              <a:defRPr sz="2400" b="1" kern="1200">
                <a:solidFill>
                  <a:schemeClr val="bg1"/>
                </a:solidFill>
                <a:latin typeface="+mj-lt"/>
                <a:ea typeface="+mj-ea"/>
                <a:cs typeface="+mj-cs"/>
              </a:defRPr>
            </a:lvl1pPr>
          </a:lstStyle>
          <a:p>
            <a:pPr algn="ctr"/>
            <a:r>
              <a:rPr lang="es-MX" sz="2300" dirty="0"/>
              <a:t>Reporte de la Cartera de Inversiones </a:t>
            </a:r>
            <a:br>
              <a:rPr lang="es-MX" sz="2300" dirty="0"/>
            </a:br>
            <a:r>
              <a:rPr lang="es-MX" sz="2300" dirty="0"/>
              <a:t>abril 2021</a:t>
            </a:r>
          </a:p>
        </p:txBody>
      </p:sp>
      <p:pic>
        <p:nvPicPr>
          <p:cNvPr id="9" name="Imagen 8">
            <a:extLst>
              <a:ext uri="{FF2B5EF4-FFF2-40B4-BE49-F238E27FC236}">
                <a16:creationId xmlns:a16="http://schemas.microsoft.com/office/drawing/2014/main" id="{5F8E1E13-5568-4137-B678-335EA78F1BFE}"/>
              </a:ext>
            </a:extLst>
          </p:cNvPr>
          <p:cNvPicPr>
            <a:picLocks noChangeAspect="1"/>
          </p:cNvPicPr>
          <p:nvPr/>
        </p:nvPicPr>
        <p:blipFill>
          <a:blip r:embed="rId2"/>
          <a:stretch>
            <a:fillRect/>
          </a:stretch>
        </p:blipFill>
        <p:spPr>
          <a:xfrm>
            <a:off x="2874065" y="748766"/>
            <a:ext cx="4665488" cy="5355774"/>
          </a:xfrm>
          <a:prstGeom prst="rect">
            <a:avLst/>
          </a:prstGeom>
        </p:spPr>
      </p:pic>
    </p:spTree>
    <p:extLst>
      <p:ext uri="{BB962C8B-B14F-4D97-AF65-F5344CB8AC3E}">
        <p14:creationId xmlns:p14="http://schemas.microsoft.com/office/powerpoint/2010/main" val="210768559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Rectángulo"/>
          <p:cNvSpPr/>
          <p:nvPr/>
        </p:nvSpPr>
        <p:spPr>
          <a:xfrm>
            <a:off x="0" y="691861"/>
            <a:ext cx="1802295" cy="646331"/>
          </a:xfrm>
          <a:prstGeom prst="rect">
            <a:avLst/>
          </a:prstGeom>
        </p:spPr>
        <p:txBody>
          <a:bodyPr wrap="square">
            <a:spAutoFit/>
          </a:bodyPr>
          <a:lstStyle/>
          <a:p>
            <a:r>
              <a:rPr lang="es-MX" b="1" dirty="0">
                <a:solidFill>
                  <a:schemeClr val="accent1">
                    <a:lumMod val="50000"/>
                  </a:schemeClr>
                </a:solidFill>
              </a:rPr>
              <a:t>PORTAFOLIO ACTUAL</a:t>
            </a:r>
          </a:p>
        </p:txBody>
      </p:sp>
      <p:sp>
        <p:nvSpPr>
          <p:cNvPr id="2" name="Marcador de pie de página 1">
            <a:extLst>
              <a:ext uri="{FF2B5EF4-FFF2-40B4-BE49-F238E27FC236}">
                <a16:creationId xmlns:a16="http://schemas.microsoft.com/office/drawing/2014/main" id="{23CB0EDD-FDD5-4E0F-9600-11FCF92F38CC}"/>
              </a:ext>
            </a:extLst>
          </p:cNvPr>
          <p:cNvSpPr>
            <a:spLocks noGrp="1"/>
          </p:cNvSpPr>
          <p:nvPr>
            <p:ph type="ftr" sz="quarter" idx="11"/>
          </p:nvPr>
        </p:nvSpPr>
        <p:spPr>
          <a:xfrm>
            <a:off x="2867439" y="6432907"/>
            <a:ext cx="3409122" cy="365125"/>
          </a:xfrm>
        </p:spPr>
        <p:txBody>
          <a:bodyPr/>
          <a:lstStyle/>
          <a:p>
            <a:r>
              <a:rPr lang="es-MX" dirty="0"/>
              <a:t>Sesión Ordinaria 05/2021 del 27 de mayo de 2021</a:t>
            </a:r>
          </a:p>
        </p:txBody>
      </p:sp>
      <p:sp>
        <p:nvSpPr>
          <p:cNvPr id="4" name="Marcador de número de diapositiva 3">
            <a:extLst>
              <a:ext uri="{FF2B5EF4-FFF2-40B4-BE49-F238E27FC236}">
                <a16:creationId xmlns:a16="http://schemas.microsoft.com/office/drawing/2014/main" id="{6CDB5CD9-AC20-40A3-A706-8CFF5C191434}"/>
              </a:ext>
            </a:extLst>
          </p:cNvPr>
          <p:cNvSpPr>
            <a:spLocks noGrp="1"/>
          </p:cNvSpPr>
          <p:nvPr>
            <p:ph type="sldNum" sz="quarter" idx="12"/>
          </p:nvPr>
        </p:nvSpPr>
        <p:spPr>
          <a:xfrm>
            <a:off x="7010400" y="6453119"/>
            <a:ext cx="2133600" cy="365125"/>
          </a:xfrm>
        </p:spPr>
        <p:txBody>
          <a:bodyPr/>
          <a:lstStyle/>
          <a:p>
            <a:fld id="{CF5E58AE-96D2-45FC-96FE-2B21174429C3}" type="slidenum">
              <a:rPr lang="es-MX" smtClean="0"/>
              <a:t>52</a:t>
            </a:fld>
            <a:endParaRPr lang="es-MX" dirty="0"/>
          </a:p>
        </p:txBody>
      </p:sp>
      <p:sp>
        <p:nvSpPr>
          <p:cNvPr id="8" name="Título 3">
            <a:extLst>
              <a:ext uri="{FF2B5EF4-FFF2-40B4-BE49-F238E27FC236}">
                <a16:creationId xmlns:a16="http://schemas.microsoft.com/office/drawing/2014/main" id="{26B51710-5B92-4FD8-B775-71FC0F58C087}"/>
              </a:ext>
            </a:extLst>
          </p:cNvPr>
          <p:cNvSpPr txBox="1">
            <a:spLocks/>
          </p:cNvSpPr>
          <p:nvPr/>
        </p:nvSpPr>
        <p:spPr>
          <a:xfrm>
            <a:off x="1697366" y="-64253"/>
            <a:ext cx="6742300" cy="489346"/>
          </a:xfrm>
          <a:prstGeom prst="rect">
            <a:avLst/>
          </a:prstGeom>
        </p:spPr>
        <p:txBody>
          <a:bodyPr/>
          <a:lstStyle>
            <a:lvl1pPr algn="l" defTabSz="914377" rtl="0" eaLnBrk="1" latinLnBrk="0" hangingPunct="1">
              <a:lnSpc>
                <a:spcPct val="90000"/>
              </a:lnSpc>
              <a:spcBef>
                <a:spcPct val="0"/>
              </a:spcBef>
              <a:buNone/>
              <a:defRPr sz="2400" b="1" kern="1200">
                <a:solidFill>
                  <a:schemeClr val="bg1"/>
                </a:solidFill>
                <a:latin typeface="+mj-lt"/>
                <a:ea typeface="+mj-ea"/>
                <a:cs typeface="+mj-cs"/>
              </a:defRPr>
            </a:lvl1pPr>
          </a:lstStyle>
          <a:p>
            <a:pPr algn="ctr"/>
            <a:r>
              <a:rPr lang="es-MX" sz="2300" dirty="0"/>
              <a:t>Reporte de la Cartera de Inversiones </a:t>
            </a:r>
            <a:br>
              <a:rPr lang="es-MX" sz="2300" dirty="0"/>
            </a:br>
            <a:r>
              <a:rPr lang="es-MX" sz="2300" dirty="0"/>
              <a:t>abril 2021</a:t>
            </a:r>
          </a:p>
        </p:txBody>
      </p:sp>
      <p:pic>
        <p:nvPicPr>
          <p:cNvPr id="9" name="Imagen 8">
            <a:extLst>
              <a:ext uri="{FF2B5EF4-FFF2-40B4-BE49-F238E27FC236}">
                <a16:creationId xmlns:a16="http://schemas.microsoft.com/office/drawing/2014/main" id="{6FAEB9BA-8D75-4616-8ACF-66497E9EC762}"/>
              </a:ext>
            </a:extLst>
          </p:cNvPr>
          <p:cNvPicPr>
            <a:picLocks noChangeAspect="1"/>
          </p:cNvPicPr>
          <p:nvPr/>
        </p:nvPicPr>
        <p:blipFill>
          <a:blip r:embed="rId2"/>
          <a:stretch>
            <a:fillRect/>
          </a:stretch>
        </p:blipFill>
        <p:spPr>
          <a:xfrm>
            <a:off x="2735772" y="761219"/>
            <a:ext cx="4665488" cy="5355774"/>
          </a:xfrm>
          <a:prstGeom prst="rect">
            <a:avLst/>
          </a:prstGeom>
        </p:spPr>
      </p:pic>
    </p:spTree>
    <p:extLst>
      <p:ext uri="{BB962C8B-B14F-4D97-AF65-F5344CB8AC3E}">
        <p14:creationId xmlns:p14="http://schemas.microsoft.com/office/powerpoint/2010/main" val="176892802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ie de página 2">
            <a:extLst>
              <a:ext uri="{FF2B5EF4-FFF2-40B4-BE49-F238E27FC236}">
                <a16:creationId xmlns:a16="http://schemas.microsoft.com/office/drawing/2014/main" id="{782580F2-0777-46A6-B1C3-E621923400C7}"/>
              </a:ext>
            </a:extLst>
          </p:cNvPr>
          <p:cNvSpPr>
            <a:spLocks noGrp="1"/>
          </p:cNvSpPr>
          <p:nvPr>
            <p:ph type="ftr" sz="quarter" idx="11"/>
          </p:nvPr>
        </p:nvSpPr>
        <p:spPr>
          <a:xfrm>
            <a:off x="2867439" y="6433167"/>
            <a:ext cx="3409122" cy="365125"/>
          </a:xfrm>
        </p:spPr>
        <p:txBody>
          <a:bodyPr/>
          <a:lstStyle/>
          <a:p>
            <a:r>
              <a:rPr lang="es-MX" dirty="0"/>
              <a:t>Sesión Ordinaria 05/2021 del 27 de mayo de 2021</a:t>
            </a:r>
          </a:p>
        </p:txBody>
      </p:sp>
      <p:sp>
        <p:nvSpPr>
          <p:cNvPr id="5" name="Marcador de número de diapositiva 4">
            <a:extLst>
              <a:ext uri="{FF2B5EF4-FFF2-40B4-BE49-F238E27FC236}">
                <a16:creationId xmlns:a16="http://schemas.microsoft.com/office/drawing/2014/main" id="{1348ED0A-A2E3-49FF-B2D8-C357072B48D3}"/>
              </a:ext>
            </a:extLst>
          </p:cNvPr>
          <p:cNvSpPr>
            <a:spLocks noGrp="1"/>
          </p:cNvSpPr>
          <p:nvPr>
            <p:ph type="sldNum" sz="quarter" idx="12"/>
          </p:nvPr>
        </p:nvSpPr>
        <p:spPr>
          <a:xfrm>
            <a:off x="6990522" y="6453119"/>
            <a:ext cx="2133600" cy="365125"/>
          </a:xfrm>
        </p:spPr>
        <p:txBody>
          <a:bodyPr/>
          <a:lstStyle/>
          <a:p>
            <a:fld id="{CF5E58AE-96D2-45FC-96FE-2B21174429C3}" type="slidenum">
              <a:rPr lang="es-MX" smtClean="0"/>
              <a:t>53</a:t>
            </a:fld>
            <a:endParaRPr lang="es-MX" dirty="0"/>
          </a:p>
        </p:txBody>
      </p:sp>
      <p:sp>
        <p:nvSpPr>
          <p:cNvPr id="6" name="Título 3">
            <a:extLst>
              <a:ext uri="{FF2B5EF4-FFF2-40B4-BE49-F238E27FC236}">
                <a16:creationId xmlns:a16="http://schemas.microsoft.com/office/drawing/2014/main" id="{C60852BC-9472-46F3-B8F8-E341C20F9A33}"/>
              </a:ext>
            </a:extLst>
          </p:cNvPr>
          <p:cNvSpPr>
            <a:spLocks noGrp="1"/>
          </p:cNvSpPr>
          <p:nvPr>
            <p:ph type="title"/>
          </p:nvPr>
        </p:nvSpPr>
        <p:spPr>
          <a:xfrm>
            <a:off x="1697366" y="41763"/>
            <a:ext cx="6742300" cy="489346"/>
          </a:xfrm>
        </p:spPr>
        <p:txBody>
          <a:bodyPr/>
          <a:lstStyle/>
          <a:p>
            <a:pPr algn="ctr"/>
            <a:r>
              <a:rPr lang="es-MX" sz="2300" dirty="0"/>
              <a:t>Reporte de la Cartera de Inversiones </a:t>
            </a:r>
            <a:br>
              <a:rPr lang="es-MX" sz="2300" dirty="0"/>
            </a:br>
            <a:r>
              <a:rPr lang="es-MX" sz="2300" dirty="0"/>
              <a:t>abril 2021</a:t>
            </a:r>
          </a:p>
        </p:txBody>
      </p:sp>
      <p:sp>
        <p:nvSpPr>
          <p:cNvPr id="7" name="5 Rectángulo">
            <a:extLst>
              <a:ext uri="{FF2B5EF4-FFF2-40B4-BE49-F238E27FC236}">
                <a16:creationId xmlns:a16="http://schemas.microsoft.com/office/drawing/2014/main" id="{59DCEC0D-DB93-4D58-B24D-2248925E749A}"/>
              </a:ext>
            </a:extLst>
          </p:cNvPr>
          <p:cNvSpPr/>
          <p:nvPr/>
        </p:nvSpPr>
        <p:spPr>
          <a:xfrm>
            <a:off x="0" y="691861"/>
            <a:ext cx="1855303" cy="646331"/>
          </a:xfrm>
          <a:prstGeom prst="rect">
            <a:avLst/>
          </a:prstGeom>
        </p:spPr>
        <p:txBody>
          <a:bodyPr wrap="square">
            <a:spAutoFit/>
          </a:bodyPr>
          <a:lstStyle/>
          <a:p>
            <a:r>
              <a:rPr lang="es-MX" b="1" dirty="0">
                <a:solidFill>
                  <a:schemeClr val="accent1">
                    <a:lumMod val="50000"/>
                  </a:schemeClr>
                </a:solidFill>
              </a:rPr>
              <a:t>PORTAFOLIO ACTUAL</a:t>
            </a:r>
          </a:p>
        </p:txBody>
      </p:sp>
      <p:pic>
        <p:nvPicPr>
          <p:cNvPr id="9" name="Imagen 8">
            <a:extLst>
              <a:ext uri="{FF2B5EF4-FFF2-40B4-BE49-F238E27FC236}">
                <a16:creationId xmlns:a16="http://schemas.microsoft.com/office/drawing/2014/main" id="{987F72C4-8631-4922-B5C8-266EB68E4C04}"/>
              </a:ext>
            </a:extLst>
          </p:cNvPr>
          <p:cNvPicPr>
            <a:picLocks noChangeAspect="1"/>
          </p:cNvPicPr>
          <p:nvPr/>
        </p:nvPicPr>
        <p:blipFill>
          <a:blip r:embed="rId2"/>
          <a:stretch>
            <a:fillRect/>
          </a:stretch>
        </p:blipFill>
        <p:spPr>
          <a:xfrm>
            <a:off x="2867439" y="751113"/>
            <a:ext cx="4665488" cy="5355774"/>
          </a:xfrm>
          <a:prstGeom prst="rect">
            <a:avLst/>
          </a:prstGeom>
        </p:spPr>
      </p:pic>
    </p:spTree>
    <p:extLst>
      <p:ext uri="{BB962C8B-B14F-4D97-AF65-F5344CB8AC3E}">
        <p14:creationId xmlns:p14="http://schemas.microsoft.com/office/powerpoint/2010/main" val="364372783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Rectángulo"/>
          <p:cNvSpPr/>
          <p:nvPr/>
        </p:nvSpPr>
        <p:spPr>
          <a:xfrm>
            <a:off x="0" y="691861"/>
            <a:ext cx="1855303" cy="646331"/>
          </a:xfrm>
          <a:prstGeom prst="rect">
            <a:avLst/>
          </a:prstGeom>
        </p:spPr>
        <p:txBody>
          <a:bodyPr wrap="square">
            <a:spAutoFit/>
          </a:bodyPr>
          <a:lstStyle/>
          <a:p>
            <a:r>
              <a:rPr lang="es-MX" b="1" dirty="0">
                <a:solidFill>
                  <a:schemeClr val="accent1">
                    <a:lumMod val="50000"/>
                  </a:schemeClr>
                </a:solidFill>
              </a:rPr>
              <a:t>PORTAFOLIO ACTUAL</a:t>
            </a:r>
          </a:p>
        </p:txBody>
      </p:sp>
      <p:sp>
        <p:nvSpPr>
          <p:cNvPr id="2" name="Marcador de pie de página 1">
            <a:extLst>
              <a:ext uri="{FF2B5EF4-FFF2-40B4-BE49-F238E27FC236}">
                <a16:creationId xmlns:a16="http://schemas.microsoft.com/office/drawing/2014/main" id="{DED0498F-67DA-43F0-A5CD-049EB3046E6D}"/>
              </a:ext>
            </a:extLst>
          </p:cNvPr>
          <p:cNvSpPr>
            <a:spLocks noGrp="1"/>
          </p:cNvSpPr>
          <p:nvPr>
            <p:ph type="ftr" sz="quarter" idx="11"/>
          </p:nvPr>
        </p:nvSpPr>
        <p:spPr>
          <a:xfrm>
            <a:off x="2860813" y="6414961"/>
            <a:ext cx="3422374" cy="365125"/>
          </a:xfrm>
        </p:spPr>
        <p:txBody>
          <a:bodyPr/>
          <a:lstStyle/>
          <a:p>
            <a:r>
              <a:rPr lang="es-MX" dirty="0"/>
              <a:t>Sesión Ordinaria 05/2021 del 27 de mayo de 2021</a:t>
            </a:r>
          </a:p>
        </p:txBody>
      </p:sp>
      <p:sp>
        <p:nvSpPr>
          <p:cNvPr id="4" name="Marcador de número de diapositiva 3">
            <a:extLst>
              <a:ext uri="{FF2B5EF4-FFF2-40B4-BE49-F238E27FC236}">
                <a16:creationId xmlns:a16="http://schemas.microsoft.com/office/drawing/2014/main" id="{E84367D4-0BB7-48FE-B3C9-0E8A55676637}"/>
              </a:ext>
            </a:extLst>
          </p:cNvPr>
          <p:cNvSpPr>
            <a:spLocks noGrp="1"/>
          </p:cNvSpPr>
          <p:nvPr>
            <p:ph type="sldNum" sz="quarter" idx="12"/>
          </p:nvPr>
        </p:nvSpPr>
        <p:spPr>
          <a:xfrm>
            <a:off x="7010400" y="6453119"/>
            <a:ext cx="2133600" cy="365125"/>
          </a:xfrm>
        </p:spPr>
        <p:txBody>
          <a:bodyPr/>
          <a:lstStyle/>
          <a:p>
            <a:fld id="{CF5E58AE-96D2-45FC-96FE-2B21174429C3}" type="slidenum">
              <a:rPr lang="es-MX" smtClean="0"/>
              <a:t>54</a:t>
            </a:fld>
            <a:endParaRPr lang="es-MX" dirty="0"/>
          </a:p>
        </p:txBody>
      </p:sp>
      <p:sp>
        <p:nvSpPr>
          <p:cNvPr id="8" name="Título 3">
            <a:extLst>
              <a:ext uri="{FF2B5EF4-FFF2-40B4-BE49-F238E27FC236}">
                <a16:creationId xmlns:a16="http://schemas.microsoft.com/office/drawing/2014/main" id="{75E6B4D3-B53E-4F18-947B-D98D0A2C6D01}"/>
              </a:ext>
            </a:extLst>
          </p:cNvPr>
          <p:cNvSpPr txBox="1">
            <a:spLocks/>
          </p:cNvSpPr>
          <p:nvPr/>
        </p:nvSpPr>
        <p:spPr>
          <a:xfrm>
            <a:off x="1697366" y="-77506"/>
            <a:ext cx="6742300" cy="646331"/>
          </a:xfrm>
          <a:prstGeom prst="rect">
            <a:avLst/>
          </a:prstGeom>
        </p:spPr>
        <p:txBody>
          <a:bodyPr/>
          <a:lstStyle>
            <a:lvl1pPr algn="l" defTabSz="914377" rtl="0" eaLnBrk="1" latinLnBrk="0" hangingPunct="1">
              <a:lnSpc>
                <a:spcPct val="90000"/>
              </a:lnSpc>
              <a:spcBef>
                <a:spcPct val="0"/>
              </a:spcBef>
              <a:buNone/>
              <a:defRPr sz="2400" b="1" kern="1200">
                <a:solidFill>
                  <a:schemeClr val="bg1"/>
                </a:solidFill>
                <a:latin typeface="+mj-lt"/>
                <a:ea typeface="+mj-ea"/>
                <a:cs typeface="+mj-cs"/>
              </a:defRPr>
            </a:lvl1pPr>
          </a:lstStyle>
          <a:p>
            <a:pPr algn="ctr"/>
            <a:r>
              <a:rPr lang="es-MX" sz="2300" dirty="0"/>
              <a:t>Reporte de la Cartera de Inversiones </a:t>
            </a:r>
            <a:br>
              <a:rPr lang="es-MX" sz="2300" dirty="0"/>
            </a:br>
            <a:r>
              <a:rPr lang="es-MX" sz="2300" dirty="0"/>
              <a:t>abril 2021</a:t>
            </a:r>
          </a:p>
        </p:txBody>
      </p:sp>
      <p:pic>
        <p:nvPicPr>
          <p:cNvPr id="9" name="Imagen 8">
            <a:extLst>
              <a:ext uri="{FF2B5EF4-FFF2-40B4-BE49-F238E27FC236}">
                <a16:creationId xmlns:a16="http://schemas.microsoft.com/office/drawing/2014/main" id="{7A53978D-EBBD-4D2D-B2E8-98B28B4F748E}"/>
              </a:ext>
            </a:extLst>
          </p:cNvPr>
          <p:cNvPicPr>
            <a:picLocks noChangeAspect="1"/>
          </p:cNvPicPr>
          <p:nvPr/>
        </p:nvPicPr>
        <p:blipFill>
          <a:blip r:embed="rId2"/>
          <a:stretch>
            <a:fillRect/>
          </a:stretch>
        </p:blipFill>
        <p:spPr>
          <a:xfrm>
            <a:off x="2735772" y="751113"/>
            <a:ext cx="4665488" cy="5355774"/>
          </a:xfrm>
          <a:prstGeom prst="rect">
            <a:avLst/>
          </a:prstGeom>
        </p:spPr>
      </p:pic>
    </p:spTree>
    <p:extLst>
      <p:ext uri="{BB962C8B-B14F-4D97-AF65-F5344CB8AC3E}">
        <p14:creationId xmlns:p14="http://schemas.microsoft.com/office/powerpoint/2010/main" val="53652915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Rectángulo"/>
          <p:cNvSpPr/>
          <p:nvPr/>
        </p:nvSpPr>
        <p:spPr>
          <a:xfrm>
            <a:off x="0" y="691861"/>
            <a:ext cx="1855303" cy="646331"/>
          </a:xfrm>
          <a:prstGeom prst="rect">
            <a:avLst/>
          </a:prstGeom>
        </p:spPr>
        <p:txBody>
          <a:bodyPr wrap="square">
            <a:spAutoFit/>
          </a:bodyPr>
          <a:lstStyle/>
          <a:p>
            <a:r>
              <a:rPr lang="es-MX" b="1" dirty="0">
                <a:solidFill>
                  <a:schemeClr val="accent1">
                    <a:lumMod val="50000"/>
                  </a:schemeClr>
                </a:solidFill>
              </a:rPr>
              <a:t>PORTAFOLIO ACTUAL</a:t>
            </a:r>
          </a:p>
        </p:txBody>
      </p:sp>
      <p:sp>
        <p:nvSpPr>
          <p:cNvPr id="3" name="Marcador de pie de página 2">
            <a:extLst>
              <a:ext uri="{FF2B5EF4-FFF2-40B4-BE49-F238E27FC236}">
                <a16:creationId xmlns:a16="http://schemas.microsoft.com/office/drawing/2014/main" id="{AFCF9BFC-DE00-4C78-A9F5-E2AA1922394D}"/>
              </a:ext>
            </a:extLst>
          </p:cNvPr>
          <p:cNvSpPr>
            <a:spLocks noGrp="1"/>
          </p:cNvSpPr>
          <p:nvPr>
            <p:ph type="ftr" sz="quarter" idx="11"/>
          </p:nvPr>
        </p:nvSpPr>
        <p:spPr>
          <a:xfrm>
            <a:off x="2867439" y="6459411"/>
            <a:ext cx="3409122" cy="365125"/>
          </a:xfrm>
        </p:spPr>
        <p:txBody>
          <a:bodyPr/>
          <a:lstStyle/>
          <a:p>
            <a:r>
              <a:rPr lang="es-MX" dirty="0"/>
              <a:t>Sesión Ordinaria 05/2021 del 27 de mayo de 2021</a:t>
            </a:r>
          </a:p>
        </p:txBody>
      </p:sp>
      <p:sp>
        <p:nvSpPr>
          <p:cNvPr id="4" name="Marcador de número de diapositiva 3">
            <a:extLst>
              <a:ext uri="{FF2B5EF4-FFF2-40B4-BE49-F238E27FC236}">
                <a16:creationId xmlns:a16="http://schemas.microsoft.com/office/drawing/2014/main" id="{28579268-958E-42A4-A3DE-76401EBA5822}"/>
              </a:ext>
            </a:extLst>
          </p:cNvPr>
          <p:cNvSpPr>
            <a:spLocks noGrp="1"/>
          </p:cNvSpPr>
          <p:nvPr>
            <p:ph type="sldNum" sz="quarter" idx="12"/>
          </p:nvPr>
        </p:nvSpPr>
        <p:spPr>
          <a:xfrm>
            <a:off x="7010400" y="6453119"/>
            <a:ext cx="2133600" cy="365125"/>
          </a:xfrm>
        </p:spPr>
        <p:txBody>
          <a:bodyPr/>
          <a:lstStyle/>
          <a:p>
            <a:fld id="{CF5E58AE-96D2-45FC-96FE-2B21174429C3}" type="slidenum">
              <a:rPr lang="es-MX" smtClean="0"/>
              <a:t>55</a:t>
            </a:fld>
            <a:endParaRPr lang="es-MX" dirty="0"/>
          </a:p>
        </p:txBody>
      </p:sp>
      <p:sp>
        <p:nvSpPr>
          <p:cNvPr id="8" name="Título 3">
            <a:extLst>
              <a:ext uri="{FF2B5EF4-FFF2-40B4-BE49-F238E27FC236}">
                <a16:creationId xmlns:a16="http://schemas.microsoft.com/office/drawing/2014/main" id="{6DC1AA9C-E895-410D-9301-4DF430EEB233}"/>
              </a:ext>
            </a:extLst>
          </p:cNvPr>
          <p:cNvSpPr txBox="1">
            <a:spLocks/>
          </p:cNvSpPr>
          <p:nvPr/>
        </p:nvSpPr>
        <p:spPr>
          <a:xfrm>
            <a:off x="1697366" y="-64253"/>
            <a:ext cx="6742300" cy="646330"/>
          </a:xfrm>
          <a:prstGeom prst="rect">
            <a:avLst/>
          </a:prstGeom>
        </p:spPr>
        <p:txBody>
          <a:bodyPr/>
          <a:lstStyle>
            <a:lvl1pPr algn="l" defTabSz="914377" rtl="0" eaLnBrk="1" latinLnBrk="0" hangingPunct="1">
              <a:lnSpc>
                <a:spcPct val="90000"/>
              </a:lnSpc>
              <a:spcBef>
                <a:spcPct val="0"/>
              </a:spcBef>
              <a:buNone/>
              <a:defRPr sz="2400" b="1" kern="1200">
                <a:solidFill>
                  <a:schemeClr val="bg1"/>
                </a:solidFill>
                <a:latin typeface="+mj-lt"/>
                <a:ea typeface="+mj-ea"/>
                <a:cs typeface="+mj-cs"/>
              </a:defRPr>
            </a:lvl1pPr>
          </a:lstStyle>
          <a:p>
            <a:pPr algn="ctr"/>
            <a:r>
              <a:rPr lang="es-MX" sz="2300" dirty="0"/>
              <a:t>Reporte de la Cartera de Inversiones </a:t>
            </a:r>
            <a:br>
              <a:rPr lang="es-MX" sz="2300" dirty="0"/>
            </a:br>
            <a:r>
              <a:rPr lang="es-MX" sz="2300" dirty="0"/>
              <a:t>abril 2021</a:t>
            </a:r>
          </a:p>
        </p:txBody>
      </p:sp>
      <p:pic>
        <p:nvPicPr>
          <p:cNvPr id="9" name="Imagen 8">
            <a:extLst>
              <a:ext uri="{FF2B5EF4-FFF2-40B4-BE49-F238E27FC236}">
                <a16:creationId xmlns:a16="http://schemas.microsoft.com/office/drawing/2014/main" id="{A1137901-DEA9-4D5D-89FB-7B68B74E370A}"/>
              </a:ext>
            </a:extLst>
          </p:cNvPr>
          <p:cNvPicPr>
            <a:picLocks noChangeAspect="1"/>
          </p:cNvPicPr>
          <p:nvPr/>
        </p:nvPicPr>
        <p:blipFill>
          <a:blip r:embed="rId2"/>
          <a:stretch>
            <a:fillRect/>
          </a:stretch>
        </p:blipFill>
        <p:spPr>
          <a:xfrm>
            <a:off x="2735772" y="751113"/>
            <a:ext cx="4665488" cy="5355774"/>
          </a:xfrm>
          <a:prstGeom prst="rect">
            <a:avLst/>
          </a:prstGeom>
        </p:spPr>
      </p:pic>
    </p:spTree>
    <p:extLst>
      <p:ext uri="{BB962C8B-B14F-4D97-AF65-F5344CB8AC3E}">
        <p14:creationId xmlns:p14="http://schemas.microsoft.com/office/powerpoint/2010/main" val="154818162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Rectángulo"/>
          <p:cNvSpPr/>
          <p:nvPr/>
        </p:nvSpPr>
        <p:spPr>
          <a:xfrm>
            <a:off x="0" y="691861"/>
            <a:ext cx="1828799" cy="646331"/>
          </a:xfrm>
          <a:prstGeom prst="rect">
            <a:avLst/>
          </a:prstGeom>
        </p:spPr>
        <p:txBody>
          <a:bodyPr wrap="square">
            <a:spAutoFit/>
          </a:bodyPr>
          <a:lstStyle/>
          <a:p>
            <a:r>
              <a:rPr lang="es-MX" b="1" dirty="0">
                <a:solidFill>
                  <a:schemeClr val="accent1">
                    <a:lumMod val="50000"/>
                  </a:schemeClr>
                </a:solidFill>
              </a:rPr>
              <a:t>PORTAFOLIO ACTUAL</a:t>
            </a:r>
          </a:p>
        </p:txBody>
      </p:sp>
      <p:sp>
        <p:nvSpPr>
          <p:cNvPr id="2" name="Marcador de pie de página 1">
            <a:extLst>
              <a:ext uri="{FF2B5EF4-FFF2-40B4-BE49-F238E27FC236}">
                <a16:creationId xmlns:a16="http://schemas.microsoft.com/office/drawing/2014/main" id="{FEDB8F3F-57C6-419A-9DE4-398DB439EADE}"/>
              </a:ext>
            </a:extLst>
          </p:cNvPr>
          <p:cNvSpPr>
            <a:spLocks noGrp="1"/>
          </p:cNvSpPr>
          <p:nvPr>
            <p:ph type="ftr" sz="quarter" idx="11"/>
          </p:nvPr>
        </p:nvSpPr>
        <p:spPr>
          <a:xfrm>
            <a:off x="2847561" y="6454717"/>
            <a:ext cx="3448878" cy="365125"/>
          </a:xfrm>
        </p:spPr>
        <p:txBody>
          <a:bodyPr/>
          <a:lstStyle/>
          <a:p>
            <a:r>
              <a:rPr lang="es-MX" dirty="0"/>
              <a:t>Sesión Ordinaria 05/2021 del 27 de mayo de 2021</a:t>
            </a:r>
          </a:p>
        </p:txBody>
      </p:sp>
      <p:sp>
        <p:nvSpPr>
          <p:cNvPr id="4" name="Marcador de número de diapositiva 3">
            <a:extLst>
              <a:ext uri="{FF2B5EF4-FFF2-40B4-BE49-F238E27FC236}">
                <a16:creationId xmlns:a16="http://schemas.microsoft.com/office/drawing/2014/main" id="{1F7A8C80-27FE-43BA-8C24-60B2DC653DEF}"/>
              </a:ext>
            </a:extLst>
          </p:cNvPr>
          <p:cNvSpPr>
            <a:spLocks noGrp="1"/>
          </p:cNvSpPr>
          <p:nvPr>
            <p:ph type="sldNum" sz="quarter" idx="12"/>
          </p:nvPr>
        </p:nvSpPr>
        <p:spPr>
          <a:xfrm>
            <a:off x="7010400" y="6461677"/>
            <a:ext cx="2133600" cy="365125"/>
          </a:xfrm>
        </p:spPr>
        <p:txBody>
          <a:bodyPr/>
          <a:lstStyle/>
          <a:p>
            <a:fld id="{CF5E58AE-96D2-45FC-96FE-2B21174429C3}" type="slidenum">
              <a:rPr lang="es-MX" smtClean="0"/>
              <a:t>56</a:t>
            </a:fld>
            <a:endParaRPr lang="es-MX" dirty="0"/>
          </a:p>
        </p:txBody>
      </p:sp>
      <p:sp>
        <p:nvSpPr>
          <p:cNvPr id="8" name="Título 3">
            <a:extLst>
              <a:ext uri="{FF2B5EF4-FFF2-40B4-BE49-F238E27FC236}">
                <a16:creationId xmlns:a16="http://schemas.microsoft.com/office/drawing/2014/main" id="{4296C1ED-60FF-4992-A9BB-6C634B283888}"/>
              </a:ext>
            </a:extLst>
          </p:cNvPr>
          <p:cNvSpPr txBox="1">
            <a:spLocks/>
          </p:cNvSpPr>
          <p:nvPr/>
        </p:nvSpPr>
        <p:spPr>
          <a:xfrm>
            <a:off x="1697366" y="-77505"/>
            <a:ext cx="6742300" cy="646330"/>
          </a:xfrm>
          <a:prstGeom prst="rect">
            <a:avLst/>
          </a:prstGeom>
        </p:spPr>
        <p:txBody>
          <a:bodyPr/>
          <a:lstStyle>
            <a:lvl1pPr algn="l" defTabSz="914377" rtl="0" eaLnBrk="1" latinLnBrk="0" hangingPunct="1">
              <a:lnSpc>
                <a:spcPct val="90000"/>
              </a:lnSpc>
              <a:spcBef>
                <a:spcPct val="0"/>
              </a:spcBef>
              <a:buNone/>
              <a:defRPr sz="2400" b="1" kern="1200">
                <a:solidFill>
                  <a:schemeClr val="bg1"/>
                </a:solidFill>
                <a:latin typeface="+mj-lt"/>
                <a:ea typeface="+mj-ea"/>
                <a:cs typeface="+mj-cs"/>
              </a:defRPr>
            </a:lvl1pPr>
          </a:lstStyle>
          <a:p>
            <a:pPr algn="ctr"/>
            <a:r>
              <a:rPr lang="es-MX" sz="2300" dirty="0"/>
              <a:t>Reporte de la Cartera de Inversiones </a:t>
            </a:r>
            <a:br>
              <a:rPr lang="es-MX" sz="2300" dirty="0"/>
            </a:br>
            <a:r>
              <a:rPr lang="es-MX" sz="2300" dirty="0"/>
              <a:t>abril 2021</a:t>
            </a:r>
          </a:p>
        </p:txBody>
      </p:sp>
      <p:pic>
        <p:nvPicPr>
          <p:cNvPr id="9" name="Imagen 8">
            <a:extLst>
              <a:ext uri="{FF2B5EF4-FFF2-40B4-BE49-F238E27FC236}">
                <a16:creationId xmlns:a16="http://schemas.microsoft.com/office/drawing/2014/main" id="{A591ABEB-677A-4FC3-8F3A-E6CF25323F30}"/>
              </a:ext>
            </a:extLst>
          </p:cNvPr>
          <p:cNvPicPr>
            <a:picLocks noChangeAspect="1"/>
          </p:cNvPicPr>
          <p:nvPr/>
        </p:nvPicPr>
        <p:blipFill>
          <a:blip r:embed="rId2"/>
          <a:stretch>
            <a:fillRect/>
          </a:stretch>
        </p:blipFill>
        <p:spPr>
          <a:xfrm>
            <a:off x="2847561" y="751113"/>
            <a:ext cx="4665488" cy="5355774"/>
          </a:xfrm>
          <a:prstGeom prst="rect">
            <a:avLst/>
          </a:prstGeom>
        </p:spPr>
      </p:pic>
    </p:spTree>
    <p:extLst>
      <p:ext uri="{BB962C8B-B14F-4D97-AF65-F5344CB8AC3E}">
        <p14:creationId xmlns:p14="http://schemas.microsoft.com/office/powerpoint/2010/main" val="292426756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Rectángulo"/>
          <p:cNvSpPr/>
          <p:nvPr/>
        </p:nvSpPr>
        <p:spPr>
          <a:xfrm>
            <a:off x="0" y="691861"/>
            <a:ext cx="1828799" cy="646331"/>
          </a:xfrm>
          <a:prstGeom prst="rect">
            <a:avLst/>
          </a:prstGeom>
        </p:spPr>
        <p:txBody>
          <a:bodyPr wrap="square">
            <a:spAutoFit/>
          </a:bodyPr>
          <a:lstStyle/>
          <a:p>
            <a:r>
              <a:rPr lang="es-MX" b="1" dirty="0">
                <a:solidFill>
                  <a:schemeClr val="accent1">
                    <a:lumMod val="50000"/>
                  </a:schemeClr>
                </a:solidFill>
              </a:rPr>
              <a:t>PORTAFOLIO ACTUAL</a:t>
            </a:r>
          </a:p>
        </p:txBody>
      </p:sp>
      <p:sp>
        <p:nvSpPr>
          <p:cNvPr id="2" name="Marcador de pie de página 1">
            <a:extLst>
              <a:ext uri="{FF2B5EF4-FFF2-40B4-BE49-F238E27FC236}">
                <a16:creationId xmlns:a16="http://schemas.microsoft.com/office/drawing/2014/main" id="{FEDB8F3F-57C6-419A-9DE4-398DB439EADE}"/>
              </a:ext>
            </a:extLst>
          </p:cNvPr>
          <p:cNvSpPr>
            <a:spLocks noGrp="1"/>
          </p:cNvSpPr>
          <p:nvPr>
            <p:ph type="ftr" sz="quarter" idx="11"/>
          </p:nvPr>
        </p:nvSpPr>
        <p:spPr>
          <a:xfrm>
            <a:off x="2847561" y="6454717"/>
            <a:ext cx="3448878" cy="365125"/>
          </a:xfrm>
        </p:spPr>
        <p:txBody>
          <a:bodyPr/>
          <a:lstStyle/>
          <a:p>
            <a:r>
              <a:rPr lang="es-MX" dirty="0"/>
              <a:t>Sesión Ordinaria 05/2021 del 27 de mayo de 2021</a:t>
            </a:r>
          </a:p>
        </p:txBody>
      </p:sp>
      <p:sp>
        <p:nvSpPr>
          <p:cNvPr id="4" name="Marcador de número de diapositiva 3">
            <a:extLst>
              <a:ext uri="{FF2B5EF4-FFF2-40B4-BE49-F238E27FC236}">
                <a16:creationId xmlns:a16="http://schemas.microsoft.com/office/drawing/2014/main" id="{1F7A8C80-27FE-43BA-8C24-60B2DC653DEF}"/>
              </a:ext>
            </a:extLst>
          </p:cNvPr>
          <p:cNvSpPr>
            <a:spLocks noGrp="1"/>
          </p:cNvSpPr>
          <p:nvPr>
            <p:ph type="sldNum" sz="quarter" idx="12"/>
          </p:nvPr>
        </p:nvSpPr>
        <p:spPr>
          <a:xfrm>
            <a:off x="7010400" y="6461677"/>
            <a:ext cx="2133600" cy="365125"/>
          </a:xfrm>
        </p:spPr>
        <p:txBody>
          <a:bodyPr/>
          <a:lstStyle/>
          <a:p>
            <a:fld id="{CF5E58AE-96D2-45FC-96FE-2B21174429C3}" type="slidenum">
              <a:rPr lang="es-MX" smtClean="0"/>
              <a:t>57</a:t>
            </a:fld>
            <a:endParaRPr lang="es-MX" dirty="0"/>
          </a:p>
        </p:txBody>
      </p:sp>
      <p:sp>
        <p:nvSpPr>
          <p:cNvPr id="8" name="Título 3">
            <a:extLst>
              <a:ext uri="{FF2B5EF4-FFF2-40B4-BE49-F238E27FC236}">
                <a16:creationId xmlns:a16="http://schemas.microsoft.com/office/drawing/2014/main" id="{4296C1ED-60FF-4992-A9BB-6C634B283888}"/>
              </a:ext>
            </a:extLst>
          </p:cNvPr>
          <p:cNvSpPr txBox="1">
            <a:spLocks/>
          </p:cNvSpPr>
          <p:nvPr/>
        </p:nvSpPr>
        <p:spPr>
          <a:xfrm>
            <a:off x="1697366" y="-77506"/>
            <a:ext cx="6742300" cy="646331"/>
          </a:xfrm>
          <a:prstGeom prst="rect">
            <a:avLst/>
          </a:prstGeom>
        </p:spPr>
        <p:txBody>
          <a:bodyPr/>
          <a:lstStyle>
            <a:lvl1pPr algn="l" defTabSz="914377" rtl="0" eaLnBrk="1" latinLnBrk="0" hangingPunct="1">
              <a:lnSpc>
                <a:spcPct val="90000"/>
              </a:lnSpc>
              <a:spcBef>
                <a:spcPct val="0"/>
              </a:spcBef>
              <a:buNone/>
              <a:defRPr sz="2400" b="1" kern="1200">
                <a:solidFill>
                  <a:schemeClr val="bg1"/>
                </a:solidFill>
                <a:latin typeface="+mj-lt"/>
                <a:ea typeface="+mj-ea"/>
                <a:cs typeface="+mj-cs"/>
              </a:defRPr>
            </a:lvl1pPr>
          </a:lstStyle>
          <a:p>
            <a:pPr algn="ctr"/>
            <a:r>
              <a:rPr lang="es-MX" sz="2300" dirty="0"/>
              <a:t>Reporte de la Cartera de Inversiones </a:t>
            </a:r>
            <a:br>
              <a:rPr lang="es-MX" sz="2300" dirty="0"/>
            </a:br>
            <a:r>
              <a:rPr lang="es-MX" sz="2300" dirty="0"/>
              <a:t>abril 2021</a:t>
            </a:r>
          </a:p>
        </p:txBody>
      </p:sp>
      <p:pic>
        <p:nvPicPr>
          <p:cNvPr id="10" name="Imagen 9">
            <a:extLst>
              <a:ext uri="{FF2B5EF4-FFF2-40B4-BE49-F238E27FC236}">
                <a16:creationId xmlns:a16="http://schemas.microsoft.com/office/drawing/2014/main" id="{19E0ACFB-D9C9-4463-A670-CDC0851F86A9}"/>
              </a:ext>
            </a:extLst>
          </p:cNvPr>
          <p:cNvPicPr>
            <a:picLocks noChangeAspect="1"/>
          </p:cNvPicPr>
          <p:nvPr/>
        </p:nvPicPr>
        <p:blipFill>
          <a:blip r:embed="rId2"/>
          <a:stretch>
            <a:fillRect/>
          </a:stretch>
        </p:blipFill>
        <p:spPr>
          <a:xfrm>
            <a:off x="2844347" y="751113"/>
            <a:ext cx="4665488" cy="5355774"/>
          </a:xfrm>
          <a:prstGeom prst="rect">
            <a:avLst/>
          </a:prstGeom>
        </p:spPr>
      </p:pic>
    </p:spTree>
    <p:extLst>
      <p:ext uri="{BB962C8B-B14F-4D97-AF65-F5344CB8AC3E}">
        <p14:creationId xmlns:p14="http://schemas.microsoft.com/office/powerpoint/2010/main" val="23133864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Rectángulo"/>
          <p:cNvSpPr/>
          <p:nvPr/>
        </p:nvSpPr>
        <p:spPr>
          <a:xfrm>
            <a:off x="0" y="691861"/>
            <a:ext cx="1828799" cy="646331"/>
          </a:xfrm>
          <a:prstGeom prst="rect">
            <a:avLst/>
          </a:prstGeom>
        </p:spPr>
        <p:txBody>
          <a:bodyPr wrap="square">
            <a:spAutoFit/>
          </a:bodyPr>
          <a:lstStyle/>
          <a:p>
            <a:r>
              <a:rPr lang="es-MX" b="1" dirty="0">
                <a:solidFill>
                  <a:schemeClr val="accent1">
                    <a:lumMod val="50000"/>
                  </a:schemeClr>
                </a:solidFill>
              </a:rPr>
              <a:t>PORTAFOLIO ACTUAL</a:t>
            </a:r>
          </a:p>
        </p:txBody>
      </p:sp>
      <p:sp>
        <p:nvSpPr>
          <p:cNvPr id="2" name="Marcador de pie de página 1">
            <a:extLst>
              <a:ext uri="{FF2B5EF4-FFF2-40B4-BE49-F238E27FC236}">
                <a16:creationId xmlns:a16="http://schemas.microsoft.com/office/drawing/2014/main" id="{FEDB8F3F-57C6-419A-9DE4-398DB439EADE}"/>
              </a:ext>
            </a:extLst>
          </p:cNvPr>
          <p:cNvSpPr>
            <a:spLocks noGrp="1"/>
          </p:cNvSpPr>
          <p:nvPr>
            <p:ph type="ftr" sz="quarter" idx="11"/>
          </p:nvPr>
        </p:nvSpPr>
        <p:spPr>
          <a:xfrm>
            <a:off x="2847561" y="6454717"/>
            <a:ext cx="3448878" cy="365125"/>
          </a:xfrm>
        </p:spPr>
        <p:txBody>
          <a:bodyPr/>
          <a:lstStyle/>
          <a:p>
            <a:r>
              <a:rPr lang="es-MX" dirty="0"/>
              <a:t>Sesión Ordinaria 05/2021 del 27 de mayo de 2021</a:t>
            </a:r>
          </a:p>
        </p:txBody>
      </p:sp>
      <p:sp>
        <p:nvSpPr>
          <p:cNvPr id="4" name="Marcador de número de diapositiva 3">
            <a:extLst>
              <a:ext uri="{FF2B5EF4-FFF2-40B4-BE49-F238E27FC236}">
                <a16:creationId xmlns:a16="http://schemas.microsoft.com/office/drawing/2014/main" id="{1F7A8C80-27FE-43BA-8C24-60B2DC653DEF}"/>
              </a:ext>
            </a:extLst>
          </p:cNvPr>
          <p:cNvSpPr>
            <a:spLocks noGrp="1"/>
          </p:cNvSpPr>
          <p:nvPr>
            <p:ph type="sldNum" sz="quarter" idx="12"/>
          </p:nvPr>
        </p:nvSpPr>
        <p:spPr>
          <a:xfrm>
            <a:off x="7010400" y="6461677"/>
            <a:ext cx="2133600" cy="365125"/>
          </a:xfrm>
        </p:spPr>
        <p:txBody>
          <a:bodyPr/>
          <a:lstStyle/>
          <a:p>
            <a:fld id="{CF5E58AE-96D2-45FC-96FE-2B21174429C3}" type="slidenum">
              <a:rPr lang="es-MX" smtClean="0"/>
              <a:t>58</a:t>
            </a:fld>
            <a:endParaRPr lang="es-MX" dirty="0"/>
          </a:p>
        </p:txBody>
      </p:sp>
      <p:sp>
        <p:nvSpPr>
          <p:cNvPr id="8" name="Título 3">
            <a:extLst>
              <a:ext uri="{FF2B5EF4-FFF2-40B4-BE49-F238E27FC236}">
                <a16:creationId xmlns:a16="http://schemas.microsoft.com/office/drawing/2014/main" id="{4296C1ED-60FF-4992-A9BB-6C634B283888}"/>
              </a:ext>
            </a:extLst>
          </p:cNvPr>
          <p:cNvSpPr txBox="1">
            <a:spLocks/>
          </p:cNvSpPr>
          <p:nvPr/>
        </p:nvSpPr>
        <p:spPr>
          <a:xfrm>
            <a:off x="1697366" y="-77506"/>
            <a:ext cx="6742300" cy="646331"/>
          </a:xfrm>
          <a:prstGeom prst="rect">
            <a:avLst/>
          </a:prstGeom>
        </p:spPr>
        <p:txBody>
          <a:bodyPr/>
          <a:lstStyle>
            <a:lvl1pPr algn="l" defTabSz="914377" rtl="0" eaLnBrk="1" latinLnBrk="0" hangingPunct="1">
              <a:lnSpc>
                <a:spcPct val="90000"/>
              </a:lnSpc>
              <a:spcBef>
                <a:spcPct val="0"/>
              </a:spcBef>
              <a:buNone/>
              <a:defRPr sz="2400" b="1" kern="1200">
                <a:solidFill>
                  <a:schemeClr val="bg1"/>
                </a:solidFill>
                <a:latin typeface="+mj-lt"/>
                <a:ea typeface="+mj-ea"/>
                <a:cs typeface="+mj-cs"/>
              </a:defRPr>
            </a:lvl1pPr>
          </a:lstStyle>
          <a:p>
            <a:pPr algn="ctr"/>
            <a:r>
              <a:rPr lang="es-MX" sz="2300" dirty="0"/>
              <a:t>Reporte de la Cartera de Inversiones </a:t>
            </a:r>
            <a:br>
              <a:rPr lang="es-MX" sz="2300" dirty="0"/>
            </a:br>
            <a:r>
              <a:rPr lang="es-MX" sz="2300" dirty="0"/>
              <a:t>abril 2021</a:t>
            </a:r>
          </a:p>
        </p:txBody>
      </p:sp>
      <p:pic>
        <p:nvPicPr>
          <p:cNvPr id="7" name="Imagen 6">
            <a:extLst>
              <a:ext uri="{FF2B5EF4-FFF2-40B4-BE49-F238E27FC236}">
                <a16:creationId xmlns:a16="http://schemas.microsoft.com/office/drawing/2014/main" id="{B676B5CF-27C9-4BC4-B5A2-E332D3D24E7E}"/>
              </a:ext>
            </a:extLst>
          </p:cNvPr>
          <p:cNvPicPr>
            <a:picLocks noChangeAspect="1"/>
          </p:cNvPicPr>
          <p:nvPr/>
        </p:nvPicPr>
        <p:blipFill>
          <a:blip r:embed="rId2"/>
          <a:stretch>
            <a:fillRect/>
          </a:stretch>
        </p:blipFill>
        <p:spPr>
          <a:xfrm>
            <a:off x="2735772" y="751113"/>
            <a:ext cx="4665488" cy="5355774"/>
          </a:xfrm>
          <a:prstGeom prst="rect">
            <a:avLst/>
          </a:prstGeom>
        </p:spPr>
      </p:pic>
    </p:spTree>
    <p:extLst>
      <p:ext uri="{BB962C8B-B14F-4D97-AF65-F5344CB8AC3E}">
        <p14:creationId xmlns:p14="http://schemas.microsoft.com/office/powerpoint/2010/main" val="221901543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Rectángulo"/>
          <p:cNvSpPr/>
          <p:nvPr/>
        </p:nvSpPr>
        <p:spPr>
          <a:xfrm>
            <a:off x="0" y="691861"/>
            <a:ext cx="1855303" cy="646331"/>
          </a:xfrm>
          <a:prstGeom prst="rect">
            <a:avLst/>
          </a:prstGeom>
        </p:spPr>
        <p:txBody>
          <a:bodyPr wrap="square">
            <a:spAutoFit/>
          </a:bodyPr>
          <a:lstStyle/>
          <a:p>
            <a:r>
              <a:rPr lang="es-MX" b="1" dirty="0">
                <a:solidFill>
                  <a:schemeClr val="accent1">
                    <a:lumMod val="50000"/>
                  </a:schemeClr>
                </a:solidFill>
              </a:rPr>
              <a:t>PORTAFOLIO ACTUAL</a:t>
            </a:r>
          </a:p>
        </p:txBody>
      </p:sp>
      <p:sp>
        <p:nvSpPr>
          <p:cNvPr id="2" name="Marcador de pie de página 1">
            <a:extLst>
              <a:ext uri="{FF2B5EF4-FFF2-40B4-BE49-F238E27FC236}">
                <a16:creationId xmlns:a16="http://schemas.microsoft.com/office/drawing/2014/main" id="{4253DACC-8FA3-4C0D-8A30-9A2C3A129315}"/>
              </a:ext>
            </a:extLst>
          </p:cNvPr>
          <p:cNvSpPr>
            <a:spLocks noGrp="1"/>
          </p:cNvSpPr>
          <p:nvPr>
            <p:ph type="ftr" sz="quarter" idx="11"/>
          </p:nvPr>
        </p:nvSpPr>
        <p:spPr>
          <a:xfrm>
            <a:off x="2857500" y="6449114"/>
            <a:ext cx="3429000" cy="365125"/>
          </a:xfrm>
        </p:spPr>
        <p:txBody>
          <a:bodyPr/>
          <a:lstStyle/>
          <a:p>
            <a:r>
              <a:rPr lang="es-MX" dirty="0"/>
              <a:t>Sesión Ordinaria 05/2021 del 27 de mayo de 2021</a:t>
            </a:r>
          </a:p>
        </p:txBody>
      </p:sp>
      <p:sp>
        <p:nvSpPr>
          <p:cNvPr id="3" name="Marcador de número de diapositiva 2">
            <a:extLst>
              <a:ext uri="{FF2B5EF4-FFF2-40B4-BE49-F238E27FC236}">
                <a16:creationId xmlns:a16="http://schemas.microsoft.com/office/drawing/2014/main" id="{45F733D2-03FA-41E7-9EC4-8E0A62B224A3}"/>
              </a:ext>
            </a:extLst>
          </p:cNvPr>
          <p:cNvSpPr>
            <a:spLocks noGrp="1"/>
          </p:cNvSpPr>
          <p:nvPr>
            <p:ph type="sldNum" sz="quarter" idx="12"/>
          </p:nvPr>
        </p:nvSpPr>
        <p:spPr>
          <a:xfrm>
            <a:off x="7010400" y="6439867"/>
            <a:ext cx="2133600" cy="365125"/>
          </a:xfrm>
        </p:spPr>
        <p:txBody>
          <a:bodyPr/>
          <a:lstStyle/>
          <a:p>
            <a:fld id="{CF5E58AE-96D2-45FC-96FE-2B21174429C3}" type="slidenum">
              <a:rPr lang="es-MX" smtClean="0"/>
              <a:t>59</a:t>
            </a:fld>
            <a:endParaRPr lang="es-MX" dirty="0"/>
          </a:p>
        </p:txBody>
      </p:sp>
      <p:sp>
        <p:nvSpPr>
          <p:cNvPr id="8" name="CuadroTexto 7">
            <a:extLst>
              <a:ext uri="{FF2B5EF4-FFF2-40B4-BE49-F238E27FC236}">
                <a16:creationId xmlns:a16="http://schemas.microsoft.com/office/drawing/2014/main" id="{38B285C2-D871-42DA-A0AA-75F58AC46FD2}"/>
              </a:ext>
            </a:extLst>
          </p:cNvPr>
          <p:cNvSpPr txBox="1"/>
          <p:nvPr/>
        </p:nvSpPr>
        <p:spPr>
          <a:xfrm>
            <a:off x="489398" y="5981375"/>
            <a:ext cx="8197402" cy="461665"/>
          </a:xfrm>
          <a:prstGeom prst="rect">
            <a:avLst/>
          </a:prstGeom>
          <a:noFill/>
        </p:spPr>
        <p:txBody>
          <a:bodyPr wrap="square" rtlCol="0">
            <a:spAutoFit/>
          </a:bodyPr>
          <a:lstStyle/>
          <a:p>
            <a:pPr marL="285750" indent="-285750">
              <a:buFont typeface="Wingdings" panose="05000000000000000000" pitchFamily="2" charset="2"/>
              <a:buChar char="ü"/>
            </a:pPr>
            <a:r>
              <a:rPr lang="es-MX" sz="1200" dirty="0"/>
              <a:t>Una vez presentado el Reporte de la </a:t>
            </a:r>
            <a:r>
              <a:rPr lang="es-MX" sz="1200" i="1" dirty="0"/>
              <a:t>Cartera de Inversiones Financieras al mes de abril de 2021,</a:t>
            </a:r>
            <a:r>
              <a:rPr lang="es-MX" sz="1200" dirty="0"/>
              <a:t> los miembros del Consejo Directivo </a:t>
            </a:r>
            <a:r>
              <a:rPr lang="es-MX" sz="1200" i="1" dirty="0"/>
              <a:t>quedan enterados del mismo.</a:t>
            </a:r>
          </a:p>
        </p:txBody>
      </p:sp>
      <p:sp>
        <p:nvSpPr>
          <p:cNvPr id="9" name="Título 3">
            <a:extLst>
              <a:ext uri="{FF2B5EF4-FFF2-40B4-BE49-F238E27FC236}">
                <a16:creationId xmlns:a16="http://schemas.microsoft.com/office/drawing/2014/main" id="{E4FC4A66-C8B4-492B-A209-DADDAA006A06}"/>
              </a:ext>
            </a:extLst>
          </p:cNvPr>
          <p:cNvSpPr txBox="1">
            <a:spLocks/>
          </p:cNvSpPr>
          <p:nvPr/>
        </p:nvSpPr>
        <p:spPr>
          <a:xfrm>
            <a:off x="1697366" y="-64253"/>
            <a:ext cx="6742300" cy="612500"/>
          </a:xfrm>
          <a:prstGeom prst="rect">
            <a:avLst/>
          </a:prstGeom>
        </p:spPr>
        <p:txBody>
          <a:bodyPr/>
          <a:lstStyle>
            <a:lvl1pPr algn="l" defTabSz="914377" rtl="0" eaLnBrk="1" latinLnBrk="0" hangingPunct="1">
              <a:lnSpc>
                <a:spcPct val="90000"/>
              </a:lnSpc>
              <a:spcBef>
                <a:spcPct val="0"/>
              </a:spcBef>
              <a:buNone/>
              <a:defRPr sz="2400" b="1" kern="1200">
                <a:solidFill>
                  <a:schemeClr val="bg1"/>
                </a:solidFill>
                <a:latin typeface="+mj-lt"/>
                <a:ea typeface="+mj-ea"/>
                <a:cs typeface="+mj-cs"/>
              </a:defRPr>
            </a:lvl1pPr>
          </a:lstStyle>
          <a:p>
            <a:pPr algn="ctr"/>
            <a:r>
              <a:rPr lang="es-MX" sz="2300" dirty="0"/>
              <a:t>Reporte de la Cartera de Inversiones </a:t>
            </a:r>
            <a:br>
              <a:rPr lang="es-MX" sz="2300" dirty="0"/>
            </a:br>
            <a:r>
              <a:rPr lang="es-MX" sz="2300" dirty="0"/>
              <a:t>abril 2021</a:t>
            </a:r>
          </a:p>
        </p:txBody>
      </p:sp>
      <p:pic>
        <p:nvPicPr>
          <p:cNvPr id="11" name="Imagen 10">
            <a:extLst>
              <a:ext uri="{FF2B5EF4-FFF2-40B4-BE49-F238E27FC236}">
                <a16:creationId xmlns:a16="http://schemas.microsoft.com/office/drawing/2014/main" id="{9050D37C-972A-4D33-989C-6B366CCA1757}"/>
              </a:ext>
            </a:extLst>
          </p:cNvPr>
          <p:cNvPicPr>
            <a:picLocks noChangeAspect="1"/>
          </p:cNvPicPr>
          <p:nvPr/>
        </p:nvPicPr>
        <p:blipFill>
          <a:blip r:embed="rId2"/>
          <a:stretch>
            <a:fillRect/>
          </a:stretch>
        </p:blipFill>
        <p:spPr>
          <a:xfrm>
            <a:off x="2735772" y="917682"/>
            <a:ext cx="4665488" cy="4023176"/>
          </a:xfrm>
          <a:prstGeom prst="rect">
            <a:avLst/>
          </a:prstGeom>
        </p:spPr>
      </p:pic>
    </p:spTree>
    <p:extLst>
      <p:ext uri="{BB962C8B-B14F-4D97-AF65-F5344CB8AC3E}">
        <p14:creationId xmlns:p14="http://schemas.microsoft.com/office/powerpoint/2010/main" val="42371224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a:extLst>
              <a:ext uri="{FF2B5EF4-FFF2-40B4-BE49-F238E27FC236}">
                <a16:creationId xmlns:a16="http://schemas.microsoft.com/office/drawing/2014/main" id="{62104846-FB8D-42C7-95CA-54FA02AD8C5A}"/>
              </a:ext>
            </a:extLst>
          </p:cNvPr>
          <p:cNvSpPr>
            <a:spLocks noGrp="1"/>
          </p:cNvSpPr>
          <p:nvPr>
            <p:ph type="sldNum" sz="quarter" idx="4"/>
          </p:nvPr>
        </p:nvSpPr>
        <p:spPr/>
        <p:txBody>
          <a:bodyPr/>
          <a:lstStyle/>
          <a:p>
            <a:fld id="{08DCC1CA-BC64-9342-9FC6-0A703FD15379}" type="slidenum">
              <a:rPr lang="en-US" smtClean="0"/>
              <a:pPr/>
              <a:t>6</a:t>
            </a:fld>
            <a:endParaRPr lang="en-US" dirty="0"/>
          </a:p>
        </p:txBody>
      </p:sp>
      <p:sp>
        <p:nvSpPr>
          <p:cNvPr id="5" name="Título 4">
            <a:extLst>
              <a:ext uri="{FF2B5EF4-FFF2-40B4-BE49-F238E27FC236}">
                <a16:creationId xmlns:a16="http://schemas.microsoft.com/office/drawing/2014/main" id="{99A29BAE-9F9D-4F1D-9100-3D160FBED881}"/>
              </a:ext>
            </a:extLst>
          </p:cNvPr>
          <p:cNvSpPr>
            <a:spLocks noGrp="1"/>
          </p:cNvSpPr>
          <p:nvPr>
            <p:ph type="title"/>
          </p:nvPr>
        </p:nvSpPr>
        <p:spPr/>
        <p:txBody>
          <a:bodyPr/>
          <a:lstStyle/>
          <a:p>
            <a:pPr algn="ctr"/>
            <a:r>
              <a:rPr lang="es-MX" dirty="0"/>
              <a:t>Cuadro de Pensionados</a:t>
            </a:r>
          </a:p>
        </p:txBody>
      </p:sp>
      <p:sp>
        <p:nvSpPr>
          <p:cNvPr id="7" name="Marcador de pie de página 6">
            <a:extLst>
              <a:ext uri="{FF2B5EF4-FFF2-40B4-BE49-F238E27FC236}">
                <a16:creationId xmlns:a16="http://schemas.microsoft.com/office/drawing/2014/main" id="{8A61377D-4180-4E33-95FC-300C7FFE3886}"/>
              </a:ext>
            </a:extLst>
          </p:cNvPr>
          <p:cNvSpPr>
            <a:spLocks noGrp="1"/>
          </p:cNvSpPr>
          <p:nvPr>
            <p:ph type="ftr" sz="quarter" idx="3"/>
          </p:nvPr>
        </p:nvSpPr>
        <p:spPr/>
        <p:txBody>
          <a:bodyPr/>
          <a:lstStyle/>
          <a:p>
            <a:r>
              <a:rPr lang="es-MX" dirty="0"/>
              <a:t>Sesión Ordinaria 05/2021 del 27 de mayo de 2021</a:t>
            </a:r>
          </a:p>
        </p:txBody>
      </p:sp>
      <p:sp>
        <p:nvSpPr>
          <p:cNvPr id="8" name="6 CuadroTexto">
            <a:extLst>
              <a:ext uri="{FF2B5EF4-FFF2-40B4-BE49-F238E27FC236}">
                <a16:creationId xmlns:a16="http://schemas.microsoft.com/office/drawing/2014/main" id="{9E1BF175-4AC7-4E7B-BC0D-F2ACAE9923EA}"/>
              </a:ext>
            </a:extLst>
          </p:cNvPr>
          <p:cNvSpPr txBox="1"/>
          <p:nvPr/>
        </p:nvSpPr>
        <p:spPr>
          <a:xfrm>
            <a:off x="0" y="5866541"/>
            <a:ext cx="9144000" cy="461665"/>
          </a:xfrm>
          <a:prstGeom prst="rect">
            <a:avLst/>
          </a:prstGeom>
          <a:noFill/>
        </p:spPr>
        <p:txBody>
          <a:bodyPr wrap="square" rtlCol="0">
            <a:spAutoFit/>
          </a:bodyPr>
          <a:lstStyle/>
          <a:p>
            <a:pPr marL="285750" indent="-285750" algn="just">
              <a:buFont typeface="Wingdings" panose="05000000000000000000" pitchFamily="2" charset="2"/>
              <a:buChar char="ü"/>
            </a:pPr>
            <a:r>
              <a:rPr lang="es-MX" sz="1200" dirty="0">
                <a:solidFill>
                  <a:schemeClr val="tx1">
                    <a:lumMod val="85000"/>
                    <a:lumOff val="15000"/>
                  </a:schemeClr>
                </a:solidFill>
                <a:cs typeface="Arial" pitchFamily="34" charset="0"/>
              </a:rPr>
              <a:t>Con fundamento en el Artículo 153, Fracción IX, de la Ley del Instituto de Pensiones del Estado de Jalisco, se pone a la consideración del Consejo Directivo la </a:t>
            </a:r>
            <a:r>
              <a:rPr lang="es-MX" sz="1200" i="1" dirty="0">
                <a:solidFill>
                  <a:schemeClr val="tx1">
                    <a:lumMod val="85000"/>
                    <a:lumOff val="15000"/>
                  </a:schemeClr>
                </a:solidFill>
                <a:cs typeface="Arial" pitchFamily="34" charset="0"/>
              </a:rPr>
              <a:t>autorización de las pensiones y pagos únicos con efectos al 1 de junio de 2021.</a:t>
            </a:r>
            <a:r>
              <a:rPr lang="es-MX" sz="1200" dirty="0">
                <a:solidFill>
                  <a:schemeClr val="tx1">
                    <a:lumMod val="85000"/>
                    <a:lumOff val="15000"/>
                  </a:schemeClr>
                </a:solidFill>
                <a:cs typeface="Arial" pitchFamily="34" charset="0"/>
              </a:rPr>
              <a:t> </a:t>
            </a:r>
          </a:p>
        </p:txBody>
      </p:sp>
      <p:pic>
        <p:nvPicPr>
          <p:cNvPr id="9" name="5 Imagen" descr="Dctos.png">
            <a:hlinkClick r:id="rId2" action="ppaction://hlinkpres?slideindex=1&amp;slidetitle="/>
            <a:extLst>
              <a:ext uri="{FF2B5EF4-FFF2-40B4-BE49-F238E27FC236}">
                <a16:creationId xmlns:a16="http://schemas.microsoft.com/office/drawing/2014/main" id="{518E24FB-A4B3-453F-BDC9-C32AFC01A21F}"/>
              </a:ext>
            </a:extLst>
          </p:cNvPr>
          <p:cNvPicPr>
            <a:picLocks noChangeAspect="1"/>
          </p:cNvPicPr>
          <p:nvPr/>
        </p:nvPicPr>
        <p:blipFill>
          <a:blip r:embed="rId3" cstate="print"/>
          <a:stretch>
            <a:fillRect/>
          </a:stretch>
        </p:blipFill>
        <p:spPr>
          <a:xfrm>
            <a:off x="8620741" y="1545086"/>
            <a:ext cx="390190" cy="364335"/>
          </a:xfrm>
          <a:prstGeom prst="rect">
            <a:avLst/>
          </a:prstGeom>
        </p:spPr>
      </p:pic>
      <p:sp>
        <p:nvSpPr>
          <p:cNvPr id="10" name="17 CuadroTexto">
            <a:extLst>
              <a:ext uri="{FF2B5EF4-FFF2-40B4-BE49-F238E27FC236}">
                <a16:creationId xmlns:a16="http://schemas.microsoft.com/office/drawing/2014/main" id="{62660DB9-D0C7-4418-A47C-4A8E1103BA8A}"/>
              </a:ext>
            </a:extLst>
          </p:cNvPr>
          <p:cNvSpPr txBox="1"/>
          <p:nvPr/>
        </p:nvSpPr>
        <p:spPr>
          <a:xfrm>
            <a:off x="8412618" y="1876819"/>
            <a:ext cx="792088" cy="215444"/>
          </a:xfrm>
          <a:prstGeom prst="rect">
            <a:avLst/>
          </a:prstGeom>
          <a:noFill/>
        </p:spPr>
        <p:txBody>
          <a:bodyPr wrap="square" rtlCol="0">
            <a:spAutoFit/>
          </a:bodyPr>
          <a:lstStyle/>
          <a:p>
            <a:pPr algn="ctr"/>
            <a:r>
              <a:rPr lang="es-MX" sz="800" b="1" dirty="0">
                <a:solidFill>
                  <a:schemeClr val="bg1">
                    <a:lumMod val="50000"/>
                  </a:schemeClr>
                </a:solidFill>
              </a:rPr>
              <a:t>Estadística</a:t>
            </a:r>
          </a:p>
        </p:txBody>
      </p:sp>
      <p:pic>
        <p:nvPicPr>
          <p:cNvPr id="11" name="5 Imagen" descr="Dctos.png">
            <a:hlinkClick r:id="rId4" action="ppaction://hlinkfile"/>
            <a:extLst>
              <a:ext uri="{FF2B5EF4-FFF2-40B4-BE49-F238E27FC236}">
                <a16:creationId xmlns:a16="http://schemas.microsoft.com/office/drawing/2014/main" id="{5FC95203-A73F-41BB-9C43-F3E659873BD0}"/>
              </a:ext>
            </a:extLst>
          </p:cNvPr>
          <p:cNvPicPr>
            <a:picLocks noChangeAspect="1"/>
          </p:cNvPicPr>
          <p:nvPr/>
        </p:nvPicPr>
        <p:blipFill>
          <a:blip r:embed="rId5" cstate="print">
            <a:clrChange>
              <a:clrFrom>
                <a:srgbClr val="FFFFFF"/>
              </a:clrFrom>
              <a:clrTo>
                <a:srgbClr val="FFFFFF">
                  <a:alpha val="0"/>
                </a:srgbClr>
              </a:clrTo>
            </a:clrChange>
          </a:blip>
          <a:stretch>
            <a:fillRect/>
          </a:stretch>
        </p:blipFill>
        <p:spPr>
          <a:xfrm>
            <a:off x="8589119" y="2140314"/>
            <a:ext cx="420077" cy="392242"/>
          </a:xfrm>
          <a:prstGeom prst="rect">
            <a:avLst/>
          </a:prstGeom>
        </p:spPr>
      </p:pic>
      <p:sp>
        <p:nvSpPr>
          <p:cNvPr id="12" name="17 CuadroTexto">
            <a:extLst>
              <a:ext uri="{FF2B5EF4-FFF2-40B4-BE49-F238E27FC236}">
                <a16:creationId xmlns:a16="http://schemas.microsoft.com/office/drawing/2014/main" id="{A095586B-8B46-4F77-8D9B-1DDEEA4EED52}"/>
              </a:ext>
            </a:extLst>
          </p:cNvPr>
          <p:cNvSpPr txBox="1"/>
          <p:nvPr/>
        </p:nvSpPr>
        <p:spPr>
          <a:xfrm>
            <a:off x="8380965" y="2478608"/>
            <a:ext cx="855394" cy="215444"/>
          </a:xfrm>
          <a:prstGeom prst="rect">
            <a:avLst/>
          </a:prstGeom>
          <a:noFill/>
        </p:spPr>
        <p:txBody>
          <a:bodyPr wrap="square" rtlCol="0">
            <a:spAutoFit/>
          </a:bodyPr>
          <a:lstStyle/>
          <a:p>
            <a:pPr algn="ctr"/>
            <a:r>
              <a:rPr lang="es-MX" sz="800" b="1" dirty="0">
                <a:solidFill>
                  <a:schemeClr val="bg1">
                    <a:lumMod val="50000"/>
                  </a:schemeClr>
                </a:solidFill>
              </a:rPr>
              <a:t>Altas y Bajas</a:t>
            </a:r>
          </a:p>
        </p:txBody>
      </p:sp>
      <p:pic>
        <p:nvPicPr>
          <p:cNvPr id="13" name="5 Imagen" descr="Dctos.png">
            <a:hlinkClick r:id="rId6" action="ppaction://hlinkpres?slideindex=1&amp;slidetitle="/>
            <a:extLst>
              <a:ext uri="{FF2B5EF4-FFF2-40B4-BE49-F238E27FC236}">
                <a16:creationId xmlns:a16="http://schemas.microsoft.com/office/drawing/2014/main" id="{00946B9C-2CC9-4C71-8788-C7D5756209C6}"/>
              </a:ext>
            </a:extLst>
          </p:cNvPr>
          <p:cNvPicPr>
            <a:picLocks noChangeAspect="1"/>
          </p:cNvPicPr>
          <p:nvPr/>
        </p:nvPicPr>
        <p:blipFill>
          <a:blip r:embed="rId5" cstate="print">
            <a:clrChange>
              <a:clrFrom>
                <a:srgbClr val="FEFEFE"/>
              </a:clrFrom>
              <a:clrTo>
                <a:srgbClr val="FEFEFE">
                  <a:alpha val="0"/>
                </a:srgbClr>
              </a:clrTo>
            </a:clrChange>
          </a:blip>
          <a:stretch>
            <a:fillRect/>
          </a:stretch>
        </p:blipFill>
        <p:spPr>
          <a:xfrm>
            <a:off x="8568008" y="890323"/>
            <a:ext cx="441188" cy="396876"/>
          </a:xfrm>
          <a:prstGeom prst="rect">
            <a:avLst/>
          </a:prstGeom>
        </p:spPr>
      </p:pic>
      <p:sp>
        <p:nvSpPr>
          <p:cNvPr id="14" name="17 CuadroTexto">
            <a:extLst>
              <a:ext uri="{FF2B5EF4-FFF2-40B4-BE49-F238E27FC236}">
                <a16:creationId xmlns:a16="http://schemas.microsoft.com/office/drawing/2014/main" id="{8E93942B-7B5D-49A1-937F-651359E64153}"/>
              </a:ext>
            </a:extLst>
          </p:cNvPr>
          <p:cNvSpPr txBox="1"/>
          <p:nvPr/>
        </p:nvSpPr>
        <p:spPr>
          <a:xfrm>
            <a:off x="8417417" y="1286630"/>
            <a:ext cx="792088" cy="215444"/>
          </a:xfrm>
          <a:prstGeom prst="rect">
            <a:avLst/>
          </a:prstGeom>
          <a:noFill/>
        </p:spPr>
        <p:txBody>
          <a:bodyPr wrap="square" rtlCol="0">
            <a:spAutoFit/>
          </a:bodyPr>
          <a:lstStyle/>
          <a:p>
            <a:pPr algn="ctr"/>
            <a:r>
              <a:rPr lang="es-MX" sz="800" b="1" dirty="0">
                <a:solidFill>
                  <a:schemeClr val="bg1">
                    <a:lumMod val="50000"/>
                  </a:schemeClr>
                </a:solidFill>
              </a:rPr>
              <a:t>&gt;$50,000</a:t>
            </a:r>
          </a:p>
        </p:txBody>
      </p:sp>
      <p:pic>
        <p:nvPicPr>
          <p:cNvPr id="15" name="5 Imagen" descr="Dctos.png">
            <a:hlinkClick r:id="rId7" action="ppaction://hlinkpres?slideindex=1&amp;slidetitle="/>
            <a:extLst>
              <a:ext uri="{FF2B5EF4-FFF2-40B4-BE49-F238E27FC236}">
                <a16:creationId xmlns:a16="http://schemas.microsoft.com/office/drawing/2014/main" id="{21E0033C-F0E8-4148-8F4B-88B6122D8986}"/>
              </a:ext>
            </a:extLst>
          </p:cNvPr>
          <p:cNvPicPr>
            <a:picLocks noChangeAspect="1"/>
          </p:cNvPicPr>
          <p:nvPr/>
        </p:nvPicPr>
        <p:blipFill>
          <a:blip r:embed="rId5" cstate="print">
            <a:clrChange>
              <a:clrFrom>
                <a:srgbClr val="FFFFFF"/>
              </a:clrFrom>
              <a:clrTo>
                <a:srgbClr val="FFFFFF">
                  <a:alpha val="0"/>
                </a:srgbClr>
              </a:clrTo>
            </a:clrChange>
          </a:blip>
          <a:stretch>
            <a:fillRect/>
          </a:stretch>
        </p:blipFill>
        <p:spPr>
          <a:xfrm>
            <a:off x="8620741" y="2684988"/>
            <a:ext cx="419373" cy="391584"/>
          </a:xfrm>
          <a:prstGeom prst="rect">
            <a:avLst/>
          </a:prstGeom>
        </p:spPr>
      </p:pic>
      <p:sp>
        <p:nvSpPr>
          <p:cNvPr id="16" name="17 CuadroTexto">
            <a:extLst>
              <a:ext uri="{FF2B5EF4-FFF2-40B4-BE49-F238E27FC236}">
                <a16:creationId xmlns:a16="http://schemas.microsoft.com/office/drawing/2014/main" id="{B1AB5C4C-518D-49E7-8AD4-703BE22D2F89}"/>
              </a:ext>
            </a:extLst>
          </p:cNvPr>
          <p:cNvSpPr txBox="1"/>
          <p:nvPr/>
        </p:nvSpPr>
        <p:spPr>
          <a:xfrm>
            <a:off x="8389067" y="3120198"/>
            <a:ext cx="880042" cy="338554"/>
          </a:xfrm>
          <a:prstGeom prst="rect">
            <a:avLst/>
          </a:prstGeom>
          <a:noFill/>
        </p:spPr>
        <p:txBody>
          <a:bodyPr wrap="square" rtlCol="0">
            <a:spAutoFit/>
          </a:bodyPr>
          <a:lstStyle/>
          <a:p>
            <a:pPr algn="ctr"/>
            <a:r>
              <a:rPr lang="es-MX" sz="800" b="1" dirty="0">
                <a:solidFill>
                  <a:schemeClr val="bg1">
                    <a:lumMod val="50000"/>
                  </a:schemeClr>
                </a:solidFill>
              </a:rPr>
              <a:t>Comparativo Altas y Bajas</a:t>
            </a:r>
          </a:p>
        </p:txBody>
      </p:sp>
      <p:pic>
        <p:nvPicPr>
          <p:cNvPr id="18" name="Imagen 17">
            <a:extLst>
              <a:ext uri="{FF2B5EF4-FFF2-40B4-BE49-F238E27FC236}">
                <a16:creationId xmlns:a16="http://schemas.microsoft.com/office/drawing/2014/main" id="{8BD8C3D0-B03C-452E-8E03-345C5C8C534E}"/>
              </a:ext>
            </a:extLst>
          </p:cNvPr>
          <p:cNvPicPr>
            <a:picLocks noChangeAspect="1"/>
          </p:cNvPicPr>
          <p:nvPr/>
        </p:nvPicPr>
        <p:blipFill>
          <a:blip r:embed="rId8"/>
          <a:stretch>
            <a:fillRect/>
          </a:stretch>
        </p:blipFill>
        <p:spPr>
          <a:xfrm>
            <a:off x="153630" y="726168"/>
            <a:ext cx="8270866" cy="4788059"/>
          </a:xfrm>
          <a:prstGeom prst="rect">
            <a:avLst/>
          </a:prstGeom>
        </p:spPr>
      </p:pic>
    </p:spTree>
    <p:extLst>
      <p:ext uri="{BB962C8B-B14F-4D97-AF65-F5344CB8AC3E}">
        <p14:creationId xmlns:p14="http://schemas.microsoft.com/office/powerpoint/2010/main" val="135850988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3AA28B-54F5-4131-9E11-54540DF53755}"/>
              </a:ext>
            </a:extLst>
          </p:cNvPr>
          <p:cNvSpPr>
            <a:spLocks noGrp="1"/>
          </p:cNvSpPr>
          <p:nvPr>
            <p:ph type="ctrTitle"/>
          </p:nvPr>
        </p:nvSpPr>
        <p:spPr>
          <a:xfrm>
            <a:off x="457200" y="2693987"/>
            <a:ext cx="5742296" cy="1470025"/>
          </a:xfrm>
        </p:spPr>
        <p:txBody>
          <a:bodyPr/>
          <a:lstStyle/>
          <a:p>
            <a:r>
              <a:rPr lang="es-MX" dirty="0"/>
              <a:t>8. Reporte de Adeudos</a:t>
            </a:r>
            <a:br>
              <a:rPr lang="es-MX" dirty="0"/>
            </a:br>
            <a:r>
              <a:rPr lang="es-MX" dirty="0"/>
              <a:t>Entidades Públicas</a:t>
            </a:r>
          </a:p>
        </p:txBody>
      </p:sp>
      <p:sp>
        <p:nvSpPr>
          <p:cNvPr id="3" name="Subtítulo 2">
            <a:extLst>
              <a:ext uri="{FF2B5EF4-FFF2-40B4-BE49-F238E27FC236}">
                <a16:creationId xmlns:a16="http://schemas.microsoft.com/office/drawing/2014/main" id="{F389D6DD-754C-497C-B6EC-02C4292713C9}"/>
              </a:ext>
            </a:extLst>
          </p:cNvPr>
          <p:cNvSpPr>
            <a:spLocks noGrp="1"/>
          </p:cNvSpPr>
          <p:nvPr>
            <p:ph type="subTitle" idx="1"/>
          </p:nvPr>
        </p:nvSpPr>
        <p:spPr>
          <a:xfrm>
            <a:off x="457200" y="4053385"/>
            <a:ext cx="5742296" cy="1321866"/>
          </a:xfrm>
        </p:spPr>
        <p:txBody>
          <a:bodyPr/>
          <a:lstStyle/>
          <a:p>
            <a:r>
              <a:rPr lang="es-MX" dirty="0"/>
              <a:t>abril 2021</a:t>
            </a:r>
          </a:p>
        </p:txBody>
      </p:sp>
      <p:sp>
        <p:nvSpPr>
          <p:cNvPr id="4" name="Marcador de pie de página 3">
            <a:extLst>
              <a:ext uri="{FF2B5EF4-FFF2-40B4-BE49-F238E27FC236}">
                <a16:creationId xmlns:a16="http://schemas.microsoft.com/office/drawing/2014/main" id="{6C6B2A6D-EC3C-4F84-853D-00CE4DCB3BBC}"/>
              </a:ext>
            </a:extLst>
          </p:cNvPr>
          <p:cNvSpPr>
            <a:spLocks noGrp="1"/>
          </p:cNvSpPr>
          <p:nvPr>
            <p:ph type="ftr" sz="quarter" idx="11"/>
          </p:nvPr>
        </p:nvSpPr>
        <p:spPr/>
        <p:txBody>
          <a:bodyPr/>
          <a:lstStyle/>
          <a:p>
            <a:r>
              <a:rPr lang="es-MX" dirty="0"/>
              <a:t>Sesión Ordinaria 05/2021 del 27 de mayo de 2021</a:t>
            </a:r>
            <a:endParaRPr lang="en-US" dirty="0"/>
          </a:p>
        </p:txBody>
      </p:sp>
      <p:sp>
        <p:nvSpPr>
          <p:cNvPr id="5" name="Marcador de número de diapositiva 4">
            <a:extLst>
              <a:ext uri="{FF2B5EF4-FFF2-40B4-BE49-F238E27FC236}">
                <a16:creationId xmlns:a16="http://schemas.microsoft.com/office/drawing/2014/main" id="{3BA1CDD9-611B-418A-99F3-56020128304D}"/>
              </a:ext>
            </a:extLst>
          </p:cNvPr>
          <p:cNvSpPr>
            <a:spLocks noGrp="1"/>
          </p:cNvSpPr>
          <p:nvPr>
            <p:ph type="sldNum" sz="quarter" idx="12"/>
          </p:nvPr>
        </p:nvSpPr>
        <p:spPr/>
        <p:txBody>
          <a:bodyPr/>
          <a:lstStyle/>
          <a:p>
            <a:fld id="{08DCC1CA-BC64-9342-9FC6-0A703FD15379}" type="slidenum">
              <a:rPr lang="en-US" smtClean="0"/>
              <a:t>60</a:t>
            </a:fld>
            <a:endParaRPr lang="en-US" dirty="0"/>
          </a:p>
        </p:txBody>
      </p:sp>
      <p:sp>
        <p:nvSpPr>
          <p:cNvPr id="6" name="Rectángulo 5">
            <a:extLst>
              <a:ext uri="{FF2B5EF4-FFF2-40B4-BE49-F238E27FC236}">
                <a16:creationId xmlns:a16="http://schemas.microsoft.com/office/drawing/2014/main" id="{27893931-8E51-4432-B57E-024C6DA57E45}"/>
              </a:ext>
            </a:extLst>
          </p:cNvPr>
          <p:cNvSpPr/>
          <p:nvPr/>
        </p:nvSpPr>
        <p:spPr>
          <a:xfrm>
            <a:off x="559558" y="5596661"/>
            <a:ext cx="8363355" cy="830997"/>
          </a:xfrm>
          <a:prstGeom prst="rect">
            <a:avLst/>
          </a:prstGeom>
        </p:spPr>
        <p:txBody>
          <a:bodyPr wrap="square">
            <a:spAutoFit/>
          </a:bodyPr>
          <a:lstStyle/>
          <a:p>
            <a:pPr marL="285750" indent="-285750" algn="just">
              <a:buFont typeface="Wingdings" panose="05000000000000000000" pitchFamily="2" charset="2"/>
              <a:buChar char="q"/>
            </a:pPr>
            <a:r>
              <a:rPr lang="es-MX" sz="1200" dirty="0"/>
              <a:t>En desahogo del punto número ocho del orden del día, relativo a la presentación del </a:t>
            </a:r>
            <a:r>
              <a:rPr lang="es-MX" sz="1200" i="1" dirty="0"/>
              <a:t>Reporte de Adeudos de Entidades Públicas</a:t>
            </a:r>
            <a:r>
              <a:rPr lang="es-MX" sz="1200" dirty="0"/>
              <a:t>, el Director General del Instituto de Pensiones del Estado de Jalisco, Héctor Pizano Ramos, con fundamento en lo establecido en el artículo 154 fracción XXII de la Ley del Instituto de Pensiones del Estado de Jalisco, presenta el </a:t>
            </a:r>
            <a:r>
              <a:rPr lang="es-MX" sz="1200" i="1" dirty="0"/>
              <a:t>Reporte de Adeudos de Entidades Públicas a abril de 2021</a:t>
            </a:r>
            <a:r>
              <a:rPr lang="es-MX" sz="1200" dirty="0"/>
              <a:t>, conforme al siguiente reporte general:</a:t>
            </a:r>
          </a:p>
        </p:txBody>
      </p:sp>
    </p:spTree>
    <p:extLst>
      <p:ext uri="{BB962C8B-B14F-4D97-AF65-F5344CB8AC3E}">
        <p14:creationId xmlns:p14="http://schemas.microsoft.com/office/powerpoint/2010/main" val="409875529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C7363F9A-1D9B-48C6-B1D0-8A21CCFD1B98}"/>
              </a:ext>
            </a:extLst>
          </p:cNvPr>
          <p:cNvSpPr>
            <a:spLocks noGrp="1"/>
          </p:cNvSpPr>
          <p:nvPr>
            <p:ph type="sldNum" sz="quarter" idx="4"/>
          </p:nvPr>
        </p:nvSpPr>
        <p:spPr/>
        <p:txBody>
          <a:bodyPr/>
          <a:lstStyle/>
          <a:p>
            <a:fld id="{08DCC1CA-BC64-9342-9FC6-0A703FD15379}" type="slidenum">
              <a:rPr lang="en-US" smtClean="0"/>
              <a:pPr/>
              <a:t>61</a:t>
            </a:fld>
            <a:endParaRPr lang="en-US" dirty="0"/>
          </a:p>
        </p:txBody>
      </p:sp>
      <p:sp>
        <p:nvSpPr>
          <p:cNvPr id="4" name="Título 3">
            <a:extLst>
              <a:ext uri="{FF2B5EF4-FFF2-40B4-BE49-F238E27FC236}">
                <a16:creationId xmlns:a16="http://schemas.microsoft.com/office/drawing/2014/main" id="{276498F4-D0A1-4AEE-8940-3B75E0A5C8C5}"/>
              </a:ext>
            </a:extLst>
          </p:cNvPr>
          <p:cNvSpPr>
            <a:spLocks noGrp="1"/>
          </p:cNvSpPr>
          <p:nvPr>
            <p:ph type="title"/>
          </p:nvPr>
        </p:nvSpPr>
        <p:spPr>
          <a:xfrm>
            <a:off x="1697366" y="28511"/>
            <a:ext cx="6742300" cy="489346"/>
          </a:xfrm>
        </p:spPr>
        <p:txBody>
          <a:bodyPr/>
          <a:lstStyle/>
          <a:p>
            <a:pPr algn="ctr"/>
            <a:r>
              <a:rPr lang="es-MX" sz="2200" dirty="0"/>
              <a:t>Reporte de Adeudos Entidades Públicas Patronales abril 2021</a:t>
            </a:r>
          </a:p>
        </p:txBody>
      </p:sp>
      <p:sp>
        <p:nvSpPr>
          <p:cNvPr id="5" name="Marcador de pie de página 4">
            <a:extLst>
              <a:ext uri="{FF2B5EF4-FFF2-40B4-BE49-F238E27FC236}">
                <a16:creationId xmlns:a16="http://schemas.microsoft.com/office/drawing/2014/main" id="{AEB994AF-DD05-481E-B482-E74C01BE4060}"/>
              </a:ext>
            </a:extLst>
          </p:cNvPr>
          <p:cNvSpPr>
            <a:spLocks noGrp="1"/>
          </p:cNvSpPr>
          <p:nvPr>
            <p:ph type="ftr" sz="quarter" idx="3"/>
          </p:nvPr>
        </p:nvSpPr>
        <p:spPr/>
        <p:txBody>
          <a:bodyPr/>
          <a:lstStyle/>
          <a:p>
            <a:r>
              <a:rPr lang="es-MX" dirty="0"/>
              <a:t>Sesión Ordinaria 05/2021 del 27 de mayo de 2021</a:t>
            </a:r>
          </a:p>
        </p:txBody>
      </p:sp>
      <p:sp>
        <p:nvSpPr>
          <p:cNvPr id="6" name="Marcador de texto 2">
            <a:extLst>
              <a:ext uri="{FF2B5EF4-FFF2-40B4-BE49-F238E27FC236}">
                <a16:creationId xmlns:a16="http://schemas.microsoft.com/office/drawing/2014/main" id="{4C4E9BBA-50C5-432D-A928-B23F0698B8A5}"/>
              </a:ext>
            </a:extLst>
          </p:cNvPr>
          <p:cNvSpPr txBox="1">
            <a:spLocks/>
          </p:cNvSpPr>
          <p:nvPr/>
        </p:nvSpPr>
        <p:spPr>
          <a:xfrm>
            <a:off x="0" y="690520"/>
            <a:ext cx="8636000" cy="4191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1800" dirty="0">
                <a:solidFill>
                  <a:schemeClr val="accent1">
                    <a:lumMod val="50000"/>
                  </a:schemeClr>
                </a:solidFill>
              </a:rPr>
              <a:t>Comportamiento de Adeudos EPP 2021</a:t>
            </a:r>
          </a:p>
        </p:txBody>
      </p:sp>
      <p:pic>
        <p:nvPicPr>
          <p:cNvPr id="8" name="Imagen 7">
            <a:extLst>
              <a:ext uri="{FF2B5EF4-FFF2-40B4-BE49-F238E27FC236}">
                <a16:creationId xmlns:a16="http://schemas.microsoft.com/office/drawing/2014/main" id="{9B1CC232-D7FD-48FA-99D9-A688F7D86D1C}"/>
              </a:ext>
            </a:extLst>
          </p:cNvPr>
          <p:cNvPicPr>
            <a:picLocks noChangeAspect="1"/>
          </p:cNvPicPr>
          <p:nvPr/>
        </p:nvPicPr>
        <p:blipFill>
          <a:blip r:embed="rId2"/>
          <a:stretch>
            <a:fillRect/>
          </a:stretch>
        </p:blipFill>
        <p:spPr>
          <a:xfrm>
            <a:off x="1896287" y="1196831"/>
            <a:ext cx="4993910" cy="2966248"/>
          </a:xfrm>
          <a:prstGeom prst="rect">
            <a:avLst/>
          </a:prstGeom>
        </p:spPr>
      </p:pic>
      <p:pic>
        <p:nvPicPr>
          <p:cNvPr id="11" name="Imagen 10">
            <a:extLst>
              <a:ext uri="{FF2B5EF4-FFF2-40B4-BE49-F238E27FC236}">
                <a16:creationId xmlns:a16="http://schemas.microsoft.com/office/drawing/2014/main" id="{CA97B885-4094-4E3F-89C4-245DFD5BC28B}"/>
              </a:ext>
            </a:extLst>
          </p:cNvPr>
          <p:cNvPicPr>
            <a:picLocks noChangeAspect="1"/>
          </p:cNvPicPr>
          <p:nvPr/>
        </p:nvPicPr>
        <p:blipFill>
          <a:blip r:embed="rId3"/>
          <a:stretch>
            <a:fillRect/>
          </a:stretch>
        </p:blipFill>
        <p:spPr>
          <a:xfrm>
            <a:off x="1338349" y="4422422"/>
            <a:ext cx="5976851" cy="1555661"/>
          </a:xfrm>
          <a:prstGeom prst="rect">
            <a:avLst/>
          </a:prstGeom>
        </p:spPr>
      </p:pic>
    </p:spTree>
    <p:extLst>
      <p:ext uri="{BB962C8B-B14F-4D97-AF65-F5344CB8AC3E}">
        <p14:creationId xmlns:p14="http://schemas.microsoft.com/office/powerpoint/2010/main" val="318604227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434B206C-B6D9-4567-839D-40ACC96BF448}"/>
              </a:ext>
            </a:extLst>
          </p:cNvPr>
          <p:cNvSpPr>
            <a:spLocks noGrp="1"/>
          </p:cNvSpPr>
          <p:nvPr>
            <p:ph type="sldNum" sz="quarter" idx="4"/>
          </p:nvPr>
        </p:nvSpPr>
        <p:spPr/>
        <p:txBody>
          <a:bodyPr/>
          <a:lstStyle/>
          <a:p>
            <a:fld id="{08DCC1CA-BC64-9342-9FC6-0A703FD15379}" type="slidenum">
              <a:rPr lang="en-US" smtClean="0"/>
              <a:pPr/>
              <a:t>62</a:t>
            </a:fld>
            <a:endParaRPr lang="en-US" dirty="0"/>
          </a:p>
        </p:txBody>
      </p:sp>
      <p:sp>
        <p:nvSpPr>
          <p:cNvPr id="5" name="Marcador de pie de página 4">
            <a:extLst>
              <a:ext uri="{FF2B5EF4-FFF2-40B4-BE49-F238E27FC236}">
                <a16:creationId xmlns:a16="http://schemas.microsoft.com/office/drawing/2014/main" id="{46688C8A-3324-42E7-A911-EFA7EDAA65ED}"/>
              </a:ext>
            </a:extLst>
          </p:cNvPr>
          <p:cNvSpPr>
            <a:spLocks noGrp="1"/>
          </p:cNvSpPr>
          <p:nvPr>
            <p:ph type="ftr" sz="quarter" idx="3"/>
          </p:nvPr>
        </p:nvSpPr>
        <p:spPr/>
        <p:txBody>
          <a:bodyPr/>
          <a:lstStyle/>
          <a:p>
            <a:r>
              <a:rPr lang="es-MX" dirty="0"/>
              <a:t>Sesión Ordinaria 05/2021 del 27 de mayo de 2021</a:t>
            </a:r>
          </a:p>
        </p:txBody>
      </p:sp>
      <p:sp>
        <p:nvSpPr>
          <p:cNvPr id="6" name="Título 3">
            <a:extLst>
              <a:ext uri="{FF2B5EF4-FFF2-40B4-BE49-F238E27FC236}">
                <a16:creationId xmlns:a16="http://schemas.microsoft.com/office/drawing/2014/main" id="{72FF6556-0265-4B93-A31C-CC183F532613}"/>
              </a:ext>
            </a:extLst>
          </p:cNvPr>
          <p:cNvSpPr txBox="1">
            <a:spLocks/>
          </p:cNvSpPr>
          <p:nvPr/>
        </p:nvSpPr>
        <p:spPr>
          <a:xfrm>
            <a:off x="1730498" y="35139"/>
            <a:ext cx="6742300" cy="489346"/>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2400" b="1" kern="1200">
                <a:solidFill>
                  <a:schemeClr val="bg1"/>
                </a:solidFill>
                <a:latin typeface="+mj-lt"/>
                <a:ea typeface="+mj-ea"/>
                <a:cs typeface="+mj-cs"/>
              </a:defRPr>
            </a:lvl1pPr>
          </a:lstStyle>
          <a:p>
            <a:pPr algn="ctr"/>
            <a:r>
              <a:rPr lang="es-MX" sz="2200" dirty="0"/>
              <a:t>Reporte de Adeudos Entidades Públicas Patronales abril 2021</a:t>
            </a:r>
          </a:p>
        </p:txBody>
      </p:sp>
      <p:sp>
        <p:nvSpPr>
          <p:cNvPr id="7" name="Marcador de texto 4">
            <a:extLst>
              <a:ext uri="{FF2B5EF4-FFF2-40B4-BE49-F238E27FC236}">
                <a16:creationId xmlns:a16="http://schemas.microsoft.com/office/drawing/2014/main" id="{E336DC57-3814-460C-B970-8EECD8BC37AE}"/>
              </a:ext>
            </a:extLst>
          </p:cNvPr>
          <p:cNvSpPr txBox="1">
            <a:spLocks/>
          </p:cNvSpPr>
          <p:nvPr/>
        </p:nvSpPr>
        <p:spPr>
          <a:xfrm>
            <a:off x="227874" y="701818"/>
            <a:ext cx="8636000" cy="419100"/>
          </a:xfrm>
          <a:prstGeom prst="rect">
            <a:avLst/>
          </a:prstGeom>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1800" dirty="0">
                <a:solidFill>
                  <a:schemeClr val="accent1">
                    <a:lumMod val="50000"/>
                  </a:schemeClr>
                </a:solidFill>
              </a:rPr>
              <a:t>Estatus de situación de adeudos de Entidades Público Patronales adheridas</a:t>
            </a:r>
          </a:p>
        </p:txBody>
      </p:sp>
      <p:sp>
        <p:nvSpPr>
          <p:cNvPr id="8" name="CuadroTexto 7">
            <a:extLst>
              <a:ext uri="{FF2B5EF4-FFF2-40B4-BE49-F238E27FC236}">
                <a16:creationId xmlns:a16="http://schemas.microsoft.com/office/drawing/2014/main" id="{80AE39F2-FC44-478C-83CF-9A77F08AC6FE}"/>
              </a:ext>
            </a:extLst>
          </p:cNvPr>
          <p:cNvSpPr txBox="1"/>
          <p:nvPr/>
        </p:nvSpPr>
        <p:spPr>
          <a:xfrm>
            <a:off x="496388" y="6064254"/>
            <a:ext cx="8098971" cy="400110"/>
          </a:xfrm>
          <a:prstGeom prst="rect">
            <a:avLst/>
          </a:prstGeom>
          <a:noFill/>
        </p:spPr>
        <p:txBody>
          <a:bodyPr wrap="square" rtlCol="0">
            <a:spAutoFit/>
          </a:bodyPr>
          <a:lstStyle/>
          <a:p>
            <a:r>
              <a:rPr lang="es-MX" sz="1000" b="1" i="1" dirty="0"/>
              <a:t>* </a:t>
            </a:r>
            <a:r>
              <a:rPr lang="es-MX" sz="1000" i="1" dirty="0"/>
              <a:t>No se cuantifican Grupo 16 de Policía Auxiliar, Grupo 20 de Policía Auxiliar y DARE Municipio de Zapotlán el Grande, ya que son entidades inactivas; sin embargo, aún presentan adeudo al Instituto. </a:t>
            </a:r>
          </a:p>
        </p:txBody>
      </p:sp>
      <p:graphicFrame>
        <p:nvGraphicFramePr>
          <p:cNvPr id="9" name="Gráfico 8">
            <a:extLst>
              <a:ext uri="{FF2B5EF4-FFF2-40B4-BE49-F238E27FC236}">
                <a16:creationId xmlns:a16="http://schemas.microsoft.com/office/drawing/2014/main" id="{408EC8D8-3B40-4254-95E2-7A8BADD75171}"/>
              </a:ext>
            </a:extLst>
          </p:cNvPr>
          <p:cNvGraphicFramePr>
            <a:graphicFrameLocks/>
          </p:cNvGraphicFramePr>
          <p:nvPr>
            <p:extLst>
              <p:ext uri="{D42A27DB-BD31-4B8C-83A1-F6EECF244321}">
                <p14:modId xmlns:p14="http://schemas.microsoft.com/office/powerpoint/2010/main" val="2907140977"/>
              </p:ext>
            </p:extLst>
          </p:nvPr>
        </p:nvGraphicFramePr>
        <p:xfrm>
          <a:off x="984365" y="1092813"/>
          <a:ext cx="7391400" cy="3176588"/>
        </p:xfrm>
        <a:graphic>
          <a:graphicData uri="http://schemas.openxmlformats.org/drawingml/2006/chart">
            <c:chart xmlns:c="http://schemas.openxmlformats.org/drawingml/2006/chart" xmlns:r="http://schemas.openxmlformats.org/officeDocument/2006/relationships" r:id="rId2"/>
          </a:graphicData>
        </a:graphic>
      </p:graphicFrame>
      <p:pic>
        <p:nvPicPr>
          <p:cNvPr id="10" name="Imagen 9">
            <a:extLst>
              <a:ext uri="{FF2B5EF4-FFF2-40B4-BE49-F238E27FC236}">
                <a16:creationId xmlns:a16="http://schemas.microsoft.com/office/drawing/2014/main" id="{2A186DF9-2F42-400E-85BC-FE9CBDC2CACE}"/>
              </a:ext>
            </a:extLst>
          </p:cNvPr>
          <p:cNvPicPr>
            <a:picLocks noChangeAspect="1"/>
          </p:cNvPicPr>
          <p:nvPr/>
        </p:nvPicPr>
        <p:blipFill>
          <a:blip r:embed="rId3"/>
          <a:stretch>
            <a:fillRect/>
          </a:stretch>
        </p:blipFill>
        <p:spPr>
          <a:xfrm>
            <a:off x="1338349" y="4355808"/>
            <a:ext cx="6144276" cy="1485838"/>
          </a:xfrm>
          <a:prstGeom prst="rect">
            <a:avLst/>
          </a:prstGeom>
        </p:spPr>
      </p:pic>
    </p:spTree>
    <p:extLst>
      <p:ext uri="{BB962C8B-B14F-4D97-AF65-F5344CB8AC3E}">
        <p14:creationId xmlns:p14="http://schemas.microsoft.com/office/powerpoint/2010/main" val="173086335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quarter" idx="14"/>
          </p:nvPr>
        </p:nvSpPr>
        <p:spPr>
          <a:xfrm>
            <a:off x="125388" y="602981"/>
            <a:ext cx="8636000" cy="419100"/>
          </a:xfrm>
        </p:spPr>
        <p:txBody>
          <a:bodyPr>
            <a:normAutofit/>
          </a:bodyPr>
          <a:lstStyle/>
          <a:p>
            <a:r>
              <a:rPr lang="es-MX" sz="1800" dirty="0">
                <a:latin typeface="+mj-lt"/>
              </a:rPr>
              <a:t>Proceso Jurídico</a:t>
            </a:r>
          </a:p>
        </p:txBody>
      </p:sp>
      <p:sp>
        <p:nvSpPr>
          <p:cNvPr id="7" name="Título 3">
            <a:extLst>
              <a:ext uri="{FF2B5EF4-FFF2-40B4-BE49-F238E27FC236}">
                <a16:creationId xmlns:a16="http://schemas.microsoft.com/office/drawing/2014/main" id="{778DC33C-ACD7-4996-95C0-3B3104B44ABF}"/>
              </a:ext>
            </a:extLst>
          </p:cNvPr>
          <p:cNvSpPr txBox="1">
            <a:spLocks noGrp="1"/>
          </p:cNvSpPr>
          <p:nvPr>
            <p:ph type="body" sz="quarter" idx="13"/>
          </p:nvPr>
        </p:nvSpPr>
        <p:spPr>
          <a:xfrm>
            <a:off x="1709319" y="114300"/>
            <a:ext cx="6683375" cy="330200"/>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2400" b="1" kern="1200">
                <a:solidFill>
                  <a:schemeClr val="bg1"/>
                </a:solidFill>
                <a:latin typeface="+mj-lt"/>
                <a:ea typeface="+mj-ea"/>
                <a:cs typeface="+mj-cs"/>
              </a:defRPr>
            </a:lvl1pPr>
          </a:lstStyle>
          <a:p>
            <a:pPr algn="ctr"/>
            <a:r>
              <a:rPr lang="es-MX" sz="2200" dirty="0"/>
              <a:t>Reporte de Adeudos Entidades Públicas Patronales abril 2021</a:t>
            </a:r>
          </a:p>
        </p:txBody>
      </p:sp>
      <p:sp>
        <p:nvSpPr>
          <p:cNvPr id="8" name="Marcador de número de diapositiva 7">
            <a:extLst>
              <a:ext uri="{FF2B5EF4-FFF2-40B4-BE49-F238E27FC236}">
                <a16:creationId xmlns:a16="http://schemas.microsoft.com/office/drawing/2014/main" id="{F3639880-765E-49F6-9ACD-12988CF9AE30}"/>
              </a:ext>
            </a:extLst>
          </p:cNvPr>
          <p:cNvSpPr>
            <a:spLocks noGrp="1"/>
          </p:cNvSpPr>
          <p:nvPr>
            <p:ph type="sldNum" sz="quarter" idx="4"/>
          </p:nvPr>
        </p:nvSpPr>
        <p:spPr>
          <a:xfrm>
            <a:off x="8670470" y="6453144"/>
            <a:ext cx="454911" cy="365125"/>
          </a:xfrm>
        </p:spPr>
        <p:txBody>
          <a:bodyPr/>
          <a:lstStyle/>
          <a:p>
            <a:fld id="{80B2590F-B4BA-461D-B92A-63CE21F34F70}" type="slidenum">
              <a:rPr lang="es-MX" sz="1200" b="0">
                <a:solidFill>
                  <a:schemeClr val="tx1">
                    <a:tint val="75000"/>
                  </a:schemeClr>
                </a:solidFill>
                <a:latin typeface="+mn-lt"/>
                <a:cs typeface="+mn-cs"/>
              </a:rPr>
              <a:t>63</a:t>
            </a:fld>
            <a:endParaRPr lang="es-MX" sz="1200" b="0" dirty="0">
              <a:solidFill>
                <a:schemeClr val="tx1">
                  <a:tint val="75000"/>
                </a:schemeClr>
              </a:solidFill>
              <a:latin typeface="+mn-lt"/>
              <a:cs typeface="+mn-cs"/>
            </a:endParaRPr>
          </a:p>
        </p:txBody>
      </p:sp>
      <p:sp>
        <p:nvSpPr>
          <p:cNvPr id="6" name="Marcador de pie de página 4">
            <a:extLst>
              <a:ext uri="{FF2B5EF4-FFF2-40B4-BE49-F238E27FC236}">
                <a16:creationId xmlns:a16="http://schemas.microsoft.com/office/drawing/2014/main" id="{0BAD1454-2045-4F04-925A-2AE6D2AB04D0}"/>
              </a:ext>
            </a:extLst>
          </p:cNvPr>
          <p:cNvSpPr txBox="1">
            <a:spLocks/>
          </p:cNvSpPr>
          <p:nvPr/>
        </p:nvSpPr>
        <p:spPr>
          <a:xfrm>
            <a:off x="2861895" y="6492236"/>
            <a:ext cx="3371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MX" sz="1200" dirty="0">
                <a:solidFill>
                  <a:schemeClr val="bg1">
                    <a:lumMod val="50000"/>
                  </a:schemeClr>
                </a:solidFill>
              </a:rPr>
              <a:t>Sesión Ordinaria 05/2021 del 27 de mayo de 2021</a:t>
            </a:r>
          </a:p>
        </p:txBody>
      </p:sp>
      <p:pic>
        <p:nvPicPr>
          <p:cNvPr id="11" name="Imagen 10">
            <a:extLst>
              <a:ext uri="{FF2B5EF4-FFF2-40B4-BE49-F238E27FC236}">
                <a16:creationId xmlns:a16="http://schemas.microsoft.com/office/drawing/2014/main" id="{E67E415A-D9B6-4B5A-9F79-CEC28EC6539A}"/>
              </a:ext>
            </a:extLst>
          </p:cNvPr>
          <p:cNvPicPr>
            <a:picLocks noChangeAspect="1"/>
          </p:cNvPicPr>
          <p:nvPr/>
        </p:nvPicPr>
        <p:blipFill>
          <a:blip r:embed="rId2"/>
          <a:stretch>
            <a:fillRect/>
          </a:stretch>
        </p:blipFill>
        <p:spPr>
          <a:xfrm>
            <a:off x="191306" y="1180562"/>
            <a:ext cx="8761388" cy="4671201"/>
          </a:xfrm>
          <a:prstGeom prst="rect">
            <a:avLst/>
          </a:prstGeom>
        </p:spPr>
      </p:pic>
    </p:spTree>
    <p:extLst>
      <p:ext uri="{BB962C8B-B14F-4D97-AF65-F5344CB8AC3E}">
        <p14:creationId xmlns:p14="http://schemas.microsoft.com/office/powerpoint/2010/main" val="74886910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quarter" idx="14"/>
          </p:nvPr>
        </p:nvSpPr>
        <p:spPr>
          <a:xfrm>
            <a:off x="86751" y="611914"/>
            <a:ext cx="8636000" cy="419100"/>
          </a:xfrm>
        </p:spPr>
        <p:txBody>
          <a:bodyPr>
            <a:normAutofit/>
          </a:bodyPr>
          <a:lstStyle/>
          <a:p>
            <a:r>
              <a:rPr lang="es-MX" sz="1800" dirty="0">
                <a:latin typeface="+mj-lt"/>
              </a:rPr>
              <a:t>Requeridos</a:t>
            </a:r>
          </a:p>
        </p:txBody>
      </p:sp>
      <p:sp>
        <p:nvSpPr>
          <p:cNvPr id="6" name="Título 3">
            <a:extLst>
              <a:ext uri="{FF2B5EF4-FFF2-40B4-BE49-F238E27FC236}">
                <a16:creationId xmlns:a16="http://schemas.microsoft.com/office/drawing/2014/main" id="{7716615A-0084-45F0-B792-B8B982288CF7}"/>
              </a:ext>
            </a:extLst>
          </p:cNvPr>
          <p:cNvSpPr txBox="1">
            <a:spLocks/>
          </p:cNvSpPr>
          <p:nvPr/>
        </p:nvSpPr>
        <p:spPr>
          <a:xfrm>
            <a:off x="1730498" y="35139"/>
            <a:ext cx="6742300" cy="489346"/>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2400" b="1" kern="1200">
                <a:solidFill>
                  <a:schemeClr val="bg1"/>
                </a:solidFill>
                <a:latin typeface="+mj-lt"/>
                <a:ea typeface="+mj-ea"/>
                <a:cs typeface="+mj-cs"/>
              </a:defRPr>
            </a:lvl1pPr>
          </a:lstStyle>
          <a:p>
            <a:pPr algn="ctr"/>
            <a:r>
              <a:rPr lang="es-MX" sz="2200" dirty="0"/>
              <a:t>Reporte de Adeudos Entidades Públicas Patronales abril 2021</a:t>
            </a:r>
          </a:p>
        </p:txBody>
      </p:sp>
      <p:sp>
        <p:nvSpPr>
          <p:cNvPr id="8" name="Marcador de número de diapositiva 7">
            <a:extLst>
              <a:ext uri="{FF2B5EF4-FFF2-40B4-BE49-F238E27FC236}">
                <a16:creationId xmlns:a16="http://schemas.microsoft.com/office/drawing/2014/main" id="{8B2A8EC7-966A-4463-A9DE-ACC14424CE19}"/>
              </a:ext>
            </a:extLst>
          </p:cNvPr>
          <p:cNvSpPr>
            <a:spLocks noGrp="1"/>
          </p:cNvSpPr>
          <p:nvPr>
            <p:ph type="sldNum" sz="quarter" idx="4"/>
          </p:nvPr>
        </p:nvSpPr>
        <p:spPr>
          <a:xfrm>
            <a:off x="8670470" y="6453144"/>
            <a:ext cx="454911" cy="365125"/>
          </a:xfrm>
        </p:spPr>
        <p:txBody>
          <a:bodyPr vert="horz" lIns="91440" tIns="45720" rIns="91440" bIns="45720" rtlCol="0" anchor="ctr"/>
          <a:lstStyle/>
          <a:p>
            <a:fld id="{80B2590F-B4BA-461D-B92A-63CE21F34F70}" type="slidenum">
              <a:rPr lang="es-MX" sz="1200" b="0">
                <a:solidFill>
                  <a:schemeClr val="tx1">
                    <a:tint val="75000"/>
                  </a:schemeClr>
                </a:solidFill>
                <a:latin typeface="+mn-lt"/>
                <a:cs typeface="+mn-cs"/>
              </a:rPr>
              <a:pPr/>
              <a:t>64</a:t>
            </a:fld>
            <a:endParaRPr lang="es-MX" sz="1200" b="0" dirty="0">
              <a:solidFill>
                <a:schemeClr val="tx1">
                  <a:tint val="75000"/>
                </a:schemeClr>
              </a:solidFill>
              <a:latin typeface="+mn-lt"/>
              <a:cs typeface="+mn-cs"/>
            </a:endParaRPr>
          </a:p>
        </p:txBody>
      </p:sp>
      <p:sp>
        <p:nvSpPr>
          <p:cNvPr id="10" name="Marcador de pie de página 4">
            <a:extLst>
              <a:ext uri="{FF2B5EF4-FFF2-40B4-BE49-F238E27FC236}">
                <a16:creationId xmlns:a16="http://schemas.microsoft.com/office/drawing/2014/main" id="{A3BCF371-E678-4BB1-B9A8-5E9F41D4A457}"/>
              </a:ext>
            </a:extLst>
          </p:cNvPr>
          <p:cNvSpPr txBox="1">
            <a:spLocks/>
          </p:cNvSpPr>
          <p:nvPr/>
        </p:nvSpPr>
        <p:spPr>
          <a:xfrm>
            <a:off x="2886075" y="6492875"/>
            <a:ext cx="3371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MX" sz="1200" dirty="0">
                <a:solidFill>
                  <a:schemeClr val="bg1">
                    <a:lumMod val="50000"/>
                  </a:schemeClr>
                </a:solidFill>
              </a:rPr>
              <a:t>Sesión Ordinaria 05/2021 del 27 de mayo de 2021</a:t>
            </a:r>
          </a:p>
        </p:txBody>
      </p:sp>
      <p:pic>
        <p:nvPicPr>
          <p:cNvPr id="11" name="Imagen 10">
            <a:extLst>
              <a:ext uri="{FF2B5EF4-FFF2-40B4-BE49-F238E27FC236}">
                <a16:creationId xmlns:a16="http://schemas.microsoft.com/office/drawing/2014/main" id="{D8C4A529-14FC-4087-A79B-9252D899DEFC}"/>
              </a:ext>
            </a:extLst>
          </p:cNvPr>
          <p:cNvPicPr>
            <a:picLocks noChangeAspect="1"/>
          </p:cNvPicPr>
          <p:nvPr/>
        </p:nvPicPr>
        <p:blipFill>
          <a:blip r:embed="rId2"/>
          <a:stretch>
            <a:fillRect/>
          </a:stretch>
        </p:blipFill>
        <p:spPr>
          <a:xfrm>
            <a:off x="307451" y="1031014"/>
            <a:ext cx="8529098" cy="5276876"/>
          </a:xfrm>
          <a:prstGeom prst="rect">
            <a:avLst/>
          </a:prstGeom>
        </p:spPr>
      </p:pic>
    </p:spTree>
    <p:extLst>
      <p:ext uri="{BB962C8B-B14F-4D97-AF65-F5344CB8AC3E}">
        <p14:creationId xmlns:p14="http://schemas.microsoft.com/office/powerpoint/2010/main" val="334813971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quarter" idx="14"/>
          </p:nvPr>
        </p:nvSpPr>
        <p:spPr>
          <a:xfrm>
            <a:off x="125389" y="787400"/>
            <a:ext cx="8636000" cy="419100"/>
          </a:xfrm>
        </p:spPr>
        <p:txBody>
          <a:bodyPr>
            <a:normAutofit/>
          </a:bodyPr>
          <a:lstStyle/>
          <a:p>
            <a:r>
              <a:rPr lang="es-MX" sz="1800" dirty="0">
                <a:latin typeface="+mj-lt"/>
              </a:rPr>
              <a:t>Incumplimiento de Convenios</a:t>
            </a:r>
          </a:p>
        </p:txBody>
      </p:sp>
      <p:sp>
        <p:nvSpPr>
          <p:cNvPr id="7" name="Título 3">
            <a:extLst>
              <a:ext uri="{FF2B5EF4-FFF2-40B4-BE49-F238E27FC236}">
                <a16:creationId xmlns:a16="http://schemas.microsoft.com/office/drawing/2014/main" id="{575C66C7-78A3-46BB-957F-18F93829C6AD}"/>
              </a:ext>
            </a:extLst>
          </p:cNvPr>
          <p:cNvSpPr txBox="1">
            <a:spLocks/>
          </p:cNvSpPr>
          <p:nvPr/>
        </p:nvSpPr>
        <p:spPr>
          <a:xfrm>
            <a:off x="1730498" y="35139"/>
            <a:ext cx="6742300" cy="489346"/>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2400" b="1" kern="1200">
                <a:solidFill>
                  <a:schemeClr val="bg1"/>
                </a:solidFill>
                <a:latin typeface="+mj-lt"/>
                <a:ea typeface="+mj-ea"/>
                <a:cs typeface="+mj-cs"/>
              </a:defRPr>
            </a:lvl1pPr>
          </a:lstStyle>
          <a:p>
            <a:pPr algn="ctr"/>
            <a:r>
              <a:rPr lang="es-MX" sz="2200" dirty="0"/>
              <a:t>Reporte de Adeudos Entidades Públicas Patronales abril 2021</a:t>
            </a:r>
          </a:p>
        </p:txBody>
      </p:sp>
      <p:sp>
        <p:nvSpPr>
          <p:cNvPr id="10" name="Marcador de número de diapositiva 9">
            <a:extLst>
              <a:ext uri="{FF2B5EF4-FFF2-40B4-BE49-F238E27FC236}">
                <a16:creationId xmlns:a16="http://schemas.microsoft.com/office/drawing/2014/main" id="{E5C93CA3-5AE2-4FF3-B9AD-891222BF7678}"/>
              </a:ext>
            </a:extLst>
          </p:cNvPr>
          <p:cNvSpPr>
            <a:spLocks noGrp="1"/>
          </p:cNvSpPr>
          <p:nvPr>
            <p:ph type="sldNum" sz="quarter" idx="4"/>
          </p:nvPr>
        </p:nvSpPr>
        <p:spPr>
          <a:xfrm>
            <a:off x="8657218" y="6439892"/>
            <a:ext cx="454911" cy="365125"/>
          </a:xfrm>
        </p:spPr>
        <p:txBody>
          <a:bodyPr/>
          <a:lstStyle/>
          <a:p>
            <a:fld id="{80B2590F-B4BA-461D-B92A-63CE21F34F70}" type="slidenum">
              <a:rPr lang="es-MX" sz="1200" b="0">
                <a:solidFill>
                  <a:schemeClr val="tx1">
                    <a:tint val="75000"/>
                  </a:schemeClr>
                </a:solidFill>
                <a:latin typeface="+mn-lt"/>
                <a:cs typeface="+mn-cs"/>
              </a:rPr>
              <a:t>65</a:t>
            </a:fld>
            <a:endParaRPr lang="es-MX" sz="1200" b="0" dirty="0">
              <a:solidFill>
                <a:schemeClr val="tx1">
                  <a:tint val="75000"/>
                </a:schemeClr>
              </a:solidFill>
              <a:latin typeface="+mn-lt"/>
              <a:cs typeface="+mn-cs"/>
            </a:endParaRPr>
          </a:p>
        </p:txBody>
      </p:sp>
      <p:sp>
        <p:nvSpPr>
          <p:cNvPr id="9" name="Marcador de pie de página 4">
            <a:extLst>
              <a:ext uri="{FF2B5EF4-FFF2-40B4-BE49-F238E27FC236}">
                <a16:creationId xmlns:a16="http://schemas.microsoft.com/office/drawing/2014/main" id="{A8167D78-44A7-4C63-A25B-29A585B493AE}"/>
              </a:ext>
            </a:extLst>
          </p:cNvPr>
          <p:cNvSpPr txBox="1">
            <a:spLocks/>
          </p:cNvSpPr>
          <p:nvPr/>
        </p:nvSpPr>
        <p:spPr>
          <a:xfrm>
            <a:off x="2886075" y="6439891"/>
            <a:ext cx="3371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MX" sz="1200" dirty="0">
                <a:solidFill>
                  <a:schemeClr val="bg1">
                    <a:lumMod val="50000"/>
                  </a:schemeClr>
                </a:solidFill>
              </a:rPr>
              <a:t>Sesión Ordinaria 05/2021 del 27 de mayo de 2021</a:t>
            </a:r>
          </a:p>
        </p:txBody>
      </p:sp>
      <p:sp>
        <p:nvSpPr>
          <p:cNvPr id="12" name="Rectángulo 11">
            <a:extLst>
              <a:ext uri="{FF2B5EF4-FFF2-40B4-BE49-F238E27FC236}">
                <a16:creationId xmlns:a16="http://schemas.microsoft.com/office/drawing/2014/main" id="{32D73BD7-A804-4C8F-8042-C0A5D83D2D54}"/>
              </a:ext>
            </a:extLst>
          </p:cNvPr>
          <p:cNvSpPr/>
          <p:nvPr/>
        </p:nvSpPr>
        <p:spPr>
          <a:xfrm>
            <a:off x="3060136" y="3450115"/>
            <a:ext cx="2759386" cy="778552"/>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Adeudo Total Exigible = $1´089,600,836</a:t>
            </a:r>
            <a:endParaRPr lang="es-MX" b="1" dirty="0"/>
          </a:p>
        </p:txBody>
      </p:sp>
      <p:pic>
        <p:nvPicPr>
          <p:cNvPr id="13" name="Imagen 12">
            <a:extLst>
              <a:ext uri="{FF2B5EF4-FFF2-40B4-BE49-F238E27FC236}">
                <a16:creationId xmlns:a16="http://schemas.microsoft.com/office/drawing/2014/main" id="{A4703011-7F83-4B98-B7BC-1B70BBC82D35}"/>
              </a:ext>
            </a:extLst>
          </p:cNvPr>
          <p:cNvPicPr>
            <a:picLocks noChangeAspect="1"/>
          </p:cNvPicPr>
          <p:nvPr/>
        </p:nvPicPr>
        <p:blipFill>
          <a:blip r:embed="rId2"/>
          <a:stretch>
            <a:fillRect/>
          </a:stretch>
        </p:blipFill>
        <p:spPr>
          <a:xfrm>
            <a:off x="335280" y="1371081"/>
            <a:ext cx="8473440" cy="1834572"/>
          </a:xfrm>
          <a:prstGeom prst="rect">
            <a:avLst/>
          </a:prstGeom>
        </p:spPr>
      </p:pic>
    </p:spTree>
    <p:extLst>
      <p:ext uri="{BB962C8B-B14F-4D97-AF65-F5344CB8AC3E}">
        <p14:creationId xmlns:p14="http://schemas.microsoft.com/office/powerpoint/2010/main" val="15577593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p:cNvSpPr>
            <a:spLocks noGrp="1"/>
          </p:cNvSpPr>
          <p:nvPr>
            <p:ph type="body" sz="quarter" idx="14"/>
          </p:nvPr>
        </p:nvSpPr>
        <p:spPr>
          <a:xfrm>
            <a:off x="125419" y="718665"/>
            <a:ext cx="8636000" cy="419100"/>
          </a:xfrm>
        </p:spPr>
        <p:txBody>
          <a:bodyPr>
            <a:normAutofit/>
          </a:bodyPr>
          <a:lstStyle/>
          <a:p>
            <a:r>
              <a:rPr lang="es-MX" sz="1800" dirty="0">
                <a:latin typeface="+mj-lt"/>
              </a:rPr>
              <a:t>Histórico de Adeudos EPP con Convenios</a:t>
            </a:r>
          </a:p>
        </p:txBody>
      </p:sp>
      <p:sp>
        <p:nvSpPr>
          <p:cNvPr id="7" name="Título 3">
            <a:extLst>
              <a:ext uri="{FF2B5EF4-FFF2-40B4-BE49-F238E27FC236}">
                <a16:creationId xmlns:a16="http://schemas.microsoft.com/office/drawing/2014/main" id="{575C66C7-78A3-46BB-957F-18F93829C6AD}"/>
              </a:ext>
            </a:extLst>
          </p:cNvPr>
          <p:cNvSpPr txBox="1">
            <a:spLocks/>
          </p:cNvSpPr>
          <p:nvPr/>
        </p:nvSpPr>
        <p:spPr>
          <a:xfrm>
            <a:off x="1730498" y="35139"/>
            <a:ext cx="6742300" cy="489346"/>
          </a:xfrm>
          <a:prstGeom prst="rect">
            <a:avLst/>
          </a:prstGeom>
        </p:spPr>
        <p:txBody>
          <a:bodyPr vert="horz" lIns="91440" tIns="45720" rIns="91440" bIns="45720" rtlCol="0" anchor="ctr">
            <a:noAutofit/>
          </a:bodyPr>
          <a:lstStyle>
            <a:lvl1pPr algn="l" defTabSz="914377" rtl="0" eaLnBrk="1" latinLnBrk="0" hangingPunct="1">
              <a:lnSpc>
                <a:spcPct val="90000"/>
              </a:lnSpc>
              <a:spcBef>
                <a:spcPct val="0"/>
              </a:spcBef>
              <a:buNone/>
              <a:defRPr sz="2400" b="1" kern="1200">
                <a:solidFill>
                  <a:schemeClr val="bg1"/>
                </a:solidFill>
                <a:latin typeface="+mj-lt"/>
                <a:ea typeface="+mj-ea"/>
                <a:cs typeface="+mj-cs"/>
              </a:defRPr>
            </a:lvl1pPr>
          </a:lstStyle>
          <a:p>
            <a:pPr algn="ctr"/>
            <a:r>
              <a:rPr lang="es-MX" sz="2200" dirty="0"/>
              <a:t>Reporte de Adeudos Entidades Públicas Patronales abril 2021</a:t>
            </a:r>
          </a:p>
        </p:txBody>
      </p:sp>
      <p:sp>
        <p:nvSpPr>
          <p:cNvPr id="9" name="CuadroTexto 8">
            <a:extLst>
              <a:ext uri="{FF2B5EF4-FFF2-40B4-BE49-F238E27FC236}">
                <a16:creationId xmlns:a16="http://schemas.microsoft.com/office/drawing/2014/main" id="{4C941349-7C68-436A-B2F2-F1815CC69C25}"/>
              </a:ext>
            </a:extLst>
          </p:cNvPr>
          <p:cNvSpPr txBox="1"/>
          <p:nvPr/>
        </p:nvSpPr>
        <p:spPr>
          <a:xfrm>
            <a:off x="125419" y="6245293"/>
            <a:ext cx="8791215" cy="461665"/>
          </a:xfrm>
          <a:prstGeom prst="rect">
            <a:avLst/>
          </a:prstGeom>
          <a:noFill/>
        </p:spPr>
        <p:txBody>
          <a:bodyPr wrap="square" rtlCol="0">
            <a:spAutoFit/>
          </a:bodyPr>
          <a:lstStyle/>
          <a:p>
            <a:pPr marL="285750" indent="-285750">
              <a:buFont typeface="Wingdings" panose="05000000000000000000" pitchFamily="2" charset="2"/>
              <a:buChar char="ü"/>
            </a:pPr>
            <a:r>
              <a:rPr lang="es-MX" sz="1200" dirty="0"/>
              <a:t>Una vez presentado el reporte de adeudos de </a:t>
            </a:r>
            <a:r>
              <a:rPr lang="es-MX" sz="1200" i="1" dirty="0"/>
              <a:t>Entidades Públicas Patronales al mes de abril de 2021</a:t>
            </a:r>
            <a:r>
              <a:rPr lang="es-MX" sz="1200" dirty="0"/>
              <a:t>, los miembros del Consejo Directivo </a:t>
            </a:r>
            <a:r>
              <a:rPr lang="es-MX" sz="1200" i="1" dirty="0"/>
              <a:t>quedan enterados del mismo.</a:t>
            </a:r>
          </a:p>
        </p:txBody>
      </p:sp>
      <p:sp>
        <p:nvSpPr>
          <p:cNvPr id="10" name="Marcador de número de diapositiva 9">
            <a:extLst>
              <a:ext uri="{FF2B5EF4-FFF2-40B4-BE49-F238E27FC236}">
                <a16:creationId xmlns:a16="http://schemas.microsoft.com/office/drawing/2014/main" id="{E5C93CA3-5AE2-4FF3-B9AD-891222BF7678}"/>
              </a:ext>
            </a:extLst>
          </p:cNvPr>
          <p:cNvSpPr>
            <a:spLocks noGrp="1"/>
          </p:cNvSpPr>
          <p:nvPr>
            <p:ph type="sldNum" sz="quarter" idx="4"/>
          </p:nvPr>
        </p:nvSpPr>
        <p:spPr>
          <a:xfrm>
            <a:off x="8657218" y="6439892"/>
            <a:ext cx="454911" cy="365125"/>
          </a:xfrm>
        </p:spPr>
        <p:txBody>
          <a:bodyPr/>
          <a:lstStyle/>
          <a:p>
            <a:fld id="{80B2590F-B4BA-461D-B92A-63CE21F34F70}" type="slidenum">
              <a:rPr lang="es-MX" sz="1200" b="0">
                <a:solidFill>
                  <a:schemeClr val="tx1">
                    <a:tint val="75000"/>
                  </a:schemeClr>
                </a:solidFill>
                <a:latin typeface="+mn-lt"/>
                <a:cs typeface="+mn-cs"/>
              </a:rPr>
              <a:t>66</a:t>
            </a:fld>
            <a:endParaRPr lang="es-MX" sz="1200" b="0" dirty="0">
              <a:solidFill>
                <a:schemeClr val="tx1">
                  <a:tint val="75000"/>
                </a:schemeClr>
              </a:solidFill>
              <a:latin typeface="+mn-lt"/>
              <a:cs typeface="+mn-cs"/>
            </a:endParaRPr>
          </a:p>
        </p:txBody>
      </p:sp>
      <p:sp>
        <p:nvSpPr>
          <p:cNvPr id="13" name="CuadroTexto 12">
            <a:extLst>
              <a:ext uri="{FF2B5EF4-FFF2-40B4-BE49-F238E27FC236}">
                <a16:creationId xmlns:a16="http://schemas.microsoft.com/office/drawing/2014/main" id="{837918FA-C962-4636-B0F6-2180BF4F3258}"/>
              </a:ext>
            </a:extLst>
          </p:cNvPr>
          <p:cNvSpPr txBox="1"/>
          <p:nvPr/>
        </p:nvSpPr>
        <p:spPr>
          <a:xfrm>
            <a:off x="125419" y="5885988"/>
            <a:ext cx="8751881" cy="369332"/>
          </a:xfrm>
          <a:prstGeom prst="rect">
            <a:avLst/>
          </a:prstGeom>
          <a:noFill/>
        </p:spPr>
        <p:txBody>
          <a:bodyPr wrap="square" rtlCol="0">
            <a:spAutoFit/>
          </a:bodyPr>
          <a:lstStyle/>
          <a:p>
            <a:r>
              <a:rPr lang="es-MX" sz="900" dirty="0"/>
              <a:t>*</a:t>
            </a:r>
            <a:r>
              <a:rPr lang="es-MX" sz="900" i="1" dirty="0"/>
              <a:t>1. Los saldos de convenio de los ejercicios 2016 a 2020 son al 31 de diciembre; respecto de 2021 el saldo es el reflejado al 31 de abril.</a:t>
            </a:r>
          </a:p>
          <a:p>
            <a:pPr algn="just"/>
            <a:r>
              <a:rPr lang="es-MX" sz="900" i="1" dirty="0"/>
              <a:t>*2. El total de EPP (Entidades Públicas Patronales) no  corresponde a una sumatoria debido a que una EPP puede tener convenio vigente y encontrarse en carteta jurídica o requerida. </a:t>
            </a:r>
          </a:p>
        </p:txBody>
      </p:sp>
      <p:sp>
        <p:nvSpPr>
          <p:cNvPr id="11" name="Marcador de pie de página 4">
            <a:extLst>
              <a:ext uri="{FF2B5EF4-FFF2-40B4-BE49-F238E27FC236}">
                <a16:creationId xmlns:a16="http://schemas.microsoft.com/office/drawing/2014/main" id="{F3612FE3-A5FA-4689-A84C-CDDBD4260FC5}"/>
              </a:ext>
            </a:extLst>
          </p:cNvPr>
          <p:cNvSpPr txBox="1">
            <a:spLocks/>
          </p:cNvSpPr>
          <p:nvPr/>
        </p:nvSpPr>
        <p:spPr>
          <a:xfrm>
            <a:off x="2840629" y="6524135"/>
            <a:ext cx="337185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s-MX" sz="1200" dirty="0">
                <a:solidFill>
                  <a:schemeClr val="bg1">
                    <a:lumMod val="50000"/>
                  </a:schemeClr>
                </a:solidFill>
              </a:rPr>
              <a:t>Sesión Ordinaria 05/2021 del 27 de mayo de 2021</a:t>
            </a:r>
          </a:p>
        </p:txBody>
      </p:sp>
      <p:pic>
        <p:nvPicPr>
          <p:cNvPr id="15" name="Imagen 14">
            <a:extLst>
              <a:ext uri="{FF2B5EF4-FFF2-40B4-BE49-F238E27FC236}">
                <a16:creationId xmlns:a16="http://schemas.microsoft.com/office/drawing/2014/main" id="{CF0234F4-156D-4600-91A0-83D453B0EABC}"/>
              </a:ext>
            </a:extLst>
          </p:cNvPr>
          <p:cNvPicPr>
            <a:picLocks noChangeAspect="1"/>
          </p:cNvPicPr>
          <p:nvPr/>
        </p:nvPicPr>
        <p:blipFill>
          <a:blip r:embed="rId2"/>
          <a:stretch>
            <a:fillRect/>
          </a:stretch>
        </p:blipFill>
        <p:spPr>
          <a:xfrm>
            <a:off x="241300" y="1060718"/>
            <a:ext cx="8751881" cy="1967821"/>
          </a:xfrm>
          <a:prstGeom prst="rect">
            <a:avLst/>
          </a:prstGeom>
        </p:spPr>
      </p:pic>
      <p:graphicFrame>
        <p:nvGraphicFramePr>
          <p:cNvPr id="16" name="Gráfico 15">
            <a:extLst>
              <a:ext uri="{FF2B5EF4-FFF2-40B4-BE49-F238E27FC236}">
                <a16:creationId xmlns:a16="http://schemas.microsoft.com/office/drawing/2014/main" id="{4D213C4D-5ACC-4622-A450-1CC9C512B66B}"/>
              </a:ext>
            </a:extLst>
          </p:cNvPr>
          <p:cNvGraphicFramePr>
            <a:graphicFrameLocks/>
          </p:cNvGraphicFramePr>
          <p:nvPr>
            <p:extLst>
              <p:ext uri="{D42A27DB-BD31-4B8C-83A1-F6EECF244321}">
                <p14:modId xmlns:p14="http://schemas.microsoft.com/office/powerpoint/2010/main" val="1665665010"/>
              </p:ext>
            </p:extLst>
          </p:nvPr>
        </p:nvGraphicFramePr>
        <p:xfrm>
          <a:off x="721072" y="2931582"/>
          <a:ext cx="7676455" cy="294456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9821488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91F386-CF2D-4CE2-854B-6407E1A8B057}"/>
              </a:ext>
            </a:extLst>
          </p:cNvPr>
          <p:cNvSpPr>
            <a:spLocks noGrp="1"/>
          </p:cNvSpPr>
          <p:nvPr>
            <p:ph type="ctrTitle"/>
          </p:nvPr>
        </p:nvSpPr>
        <p:spPr>
          <a:xfrm>
            <a:off x="457199" y="2693987"/>
            <a:ext cx="6464595" cy="1470025"/>
          </a:xfrm>
        </p:spPr>
        <p:txBody>
          <a:bodyPr/>
          <a:lstStyle/>
          <a:p>
            <a:r>
              <a:rPr lang="es-MX" dirty="0"/>
              <a:t>9. Incremento de Sueldo Base de Servidores Públicos del IPEJAL 2021</a:t>
            </a:r>
          </a:p>
        </p:txBody>
      </p:sp>
      <p:sp>
        <p:nvSpPr>
          <p:cNvPr id="4" name="Marcador de pie de página 3">
            <a:extLst>
              <a:ext uri="{FF2B5EF4-FFF2-40B4-BE49-F238E27FC236}">
                <a16:creationId xmlns:a16="http://schemas.microsoft.com/office/drawing/2014/main" id="{3EA37847-62FB-4B64-91DC-51FF4E702E2B}"/>
              </a:ext>
            </a:extLst>
          </p:cNvPr>
          <p:cNvSpPr>
            <a:spLocks noGrp="1"/>
          </p:cNvSpPr>
          <p:nvPr>
            <p:ph type="ftr" sz="quarter" idx="11"/>
          </p:nvPr>
        </p:nvSpPr>
        <p:spPr/>
        <p:txBody>
          <a:bodyPr/>
          <a:lstStyle/>
          <a:p>
            <a:r>
              <a:rPr lang="es-MX" dirty="0"/>
              <a:t>Sesión Ordinaria 05/2021 del 27 de mayo de 2021</a:t>
            </a:r>
            <a:endParaRPr lang="en-US" dirty="0"/>
          </a:p>
        </p:txBody>
      </p:sp>
      <p:sp>
        <p:nvSpPr>
          <p:cNvPr id="5" name="Marcador de número de diapositiva 4">
            <a:extLst>
              <a:ext uri="{FF2B5EF4-FFF2-40B4-BE49-F238E27FC236}">
                <a16:creationId xmlns:a16="http://schemas.microsoft.com/office/drawing/2014/main" id="{FF098BA1-CE2E-4638-A9F2-D395DF55C7AD}"/>
              </a:ext>
            </a:extLst>
          </p:cNvPr>
          <p:cNvSpPr>
            <a:spLocks noGrp="1"/>
          </p:cNvSpPr>
          <p:nvPr>
            <p:ph type="sldNum" sz="quarter" idx="12"/>
          </p:nvPr>
        </p:nvSpPr>
        <p:spPr/>
        <p:txBody>
          <a:bodyPr/>
          <a:lstStyle/>
          <a:p>
            <a:fld id="{08DCC1CA-BC64-9342-9FC6-0A703FD15379}" type="slidenum">
              <a:rPr lang="en-US" smtClean="0"/>
              <a:t>67</a:t>
            </a:fld>
            <a:endParaRPr lang="en-US" dirty="0"/>
          </a:p>
        </p:txBody>
      </p:sp>
      <p:sp>
        <p:nvSpPr>
          <p:cNvPr id="6" name="Rectángulo 5">
            <a:extLst>
              <a:ext uri="{FF2B5EF4-FFF2-40B4-BE49-F238E27FC236}">
                <a16:creationId xmlns:a16="http://schemas.microsoft.com/office/drawing/2014/main" id="{9544F2FF-78D1-4988-8D1D-2FA6C78742C4}"/>
              </a:ext>
            </a:extLst>
          </p:cNvPr>
          <p:cNvSpPr/>
          <p:nvPr/>
        </p:nvSpPr>
        <p:spPr>
          <a:xfrm>
            <a:off x="457199" y="5524089"/>
            <a:ext cx="8363355" cy="830997"/>
          </a:xfrm>
          <a:prstGeom prst="rect">
            <a:avLst/>
          </a:prstGeom>
        </p:spPr>
        <p:txBody>
          <a:bodyPr wrap="square">
            <a:spAutoFit/>
          </a:bodyPr>
          <a:lstStyle/>
          <a:p>
            <a:pPr marL="285750" indent="-285750" algn="just">
              <a:buFont typeface="Wingdings" panose="05000000000000000000" pitchFamily="2" charset="2"/>
              <a:buChar char="q"/>
            </a:pPr>
            <a:r>
              <a:rPr lang="es-MX" sz="1200" dirty="0"/>
              <a:t>En desahogo del punto número nueve del orden del día, relativo a la presentación de la Propuesta del</a:t>
            </a:r>
            <a:r>
              <a:rPr lang="es-MX" sz="1200" i="1" dirty="0"/>
              <a:t> Incremento de Sueldo Base de los Servidores Públicos del IPEJAL,</a:t>
            </a:r>
            <a:r>
              <a:rPr lang="es-MX" sz="1200" dirty="0"/>
              <a:t> el Director General del Instituto de Pensiones del Estado de Jalisco, Héctor Pizano Ramos, con fundamento en lo establecido en el artículo 154 fracción XIV de la Ley del Instituto de Pensiones del Estado de Jalisco, presenta la Propuesta del</a:t>
            </a:r>
            <a:r>
              <a:rPr lang="es-MX" sz="1200" i="1" dirty="0"/>
              <a:t> Incremento de Sueldo Base de los Servidores Públicos del IPEJAL</a:t>
            </a:r>
            <a:r>
              <a:rPr lang="es-MX" sz="1200" dirty="0"/>
              <a:t>, conforme al siguiente resumen:</a:t>
            </a:r>
          </a:p>
        </p:txBody>
      </p:sp>
    </p:spTree>
    <p:extLst>
      <p:ext uri="{BB962C8B-B14F-4D97-AF65-F5344CB8AC3E}">
        <p14:creationId xmlns:p14="http://schemas.microsoft.com/office/powerpoint/2010/main" val="40900732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1DC76BDD-2741-4090-878A-A7048122ECEE}"/>
              </a:ext>
            </a:extLst>
          </p:cNvPr>
          <p:cNvSpPr>
            <a:spLocks noGrp="1"/>
          </p:cNvSpPr>
          <p:nvPr>
            <p:ph type="body" sz="quarter" idx="15"/>
          </p:nvPr>
        </p:nvSpPr>
        <p:spPr>
          <a:xfrm>
            <a:off x="518984" y="933897"/>
            <a:ext cx="8106032" cy="4713759"/>
          </a:xfrm>
        </p:spPr>
        <p:txBody>
          <a:bodyPr>
            <a:normAutofit/>
          </a:bodyPr>
          <a:lstStyle/>
          <a:p>
            <a:r>
              <a:rPr lang="es-MX" sz="1600" dirty="0"/>
              <a:t>En el año 2020 el </a:t>
            </a:r>
            <a:r>
              <a:rPr lang="es-MX" sz="1600" b="1" dirty="0">
                <a:solidFill>
                  <a:srgbClr val="68509D"/>
                </a:solidFill>
              </a:rPr>
              <a:t>incremento</a:t>
            </a:r>
            <a:r>
              <a:rPr lang="es-MX" sz="1600" dirty="0"/>
              <a:t> generalizado fue del </a:t>
            </a:r>
            <a:r>
              <a:rPr lang="es-MX" sz="1600" b="1" dirty="0">
                <a:solidFill>
                  <a:srgbClr val="68509D"/>
                </a:solidFill>
              </a:rPr>
              <a:t>2.4% </a:t>
            </a:r>
            <a:r>
              <a:rPr lang="es-MX" sz="1600" dirty="0"/>
              <a:t>a los servidores públicos del Instituto llegando </a:t>
            </a:r>
            <a:r>
              <a:rPr lang="es-MX" sz="1600" b="1" dirty="0">
                <a:solidFill>
                  <a:srgbClr val="68509D"/>
                </a:solidFill>
              </a:rPr>
              <a:t>hasta </a:t>
            </a:r>
            <a:r>
              <a:rPr lang="es-MX" sz="1600" dirty="0"/>
              <a:t>el</a:t>
            </a:r>
            <a:r>
              <a:rPr lang="es-MX" sz="1600" b="1" dirty="0">
                <a:solidFill>
                  <a:srgbClr val="68509D"/>
                </a:solidFill>
              </a:rPr>
              <a:t> Nivel 17 </a:t>
            </a:r>
            <a:r>
              <a:rPr lang="es-MX" sz="1600" dirty="0"/>
              <a:t>del tabulador, adicionalmente se incrementó $200.00 en ayuda de transporte, beneficio que se otorgó a 553 personas.</a:t>
            </a:r>
          </a:p>
          <a:p>
            <a:r>
              <a:rPr lang="es-MX" sz="1600" dirty="0"/>
              <a:t>El Instituto de Pensiones del Estado de Jalisco en conjunto con sus sindicatos, realiza una propuesta de incremento para el ejercicio 2021.</a:t>
            </a:r>
          </a:p>
          <a:p>
            <a:r>
              <a:rPr lang="es-MX" sz="1600" dirty="0"/>
              <a:t> La propuesta contempla otorgar un incremento salarial sobre </a:t>
            </a:r>
            <a:r>
              <a:rPr lang="es-MX" sz="1600" b="1" dirty="0">
                <a:solidFill>
                  <a:srgbClr val="68509D"/>
                </a:solidFill>
              </a:rPr>
              <a:t>sueldo base  para personal de Base y transitorios hasta el nivel 18 </a:t>
            </a:r>
            <a:r>
              <a:rPr lang="es-MX" sz="1600" dirty="0"/>
              <a:t>de la plantilla de personal, con lo cual se beneficiarán a </a:t>
            </a:r>
            <a:r>
              <a:rPr lang="es-MX" sz="1600" b="1" dirty="0">
                <a:solidFill>
                  <a:srgbClr val="68509D"/>
                </a:solidFill>
              </a:rPr>
              <a:t>797 </a:t>
            </a:r>
            <a:r>
              <a:rPr lang="es-MX" sz="1600" dirty="0"/>
              <a:t>Servidores Públicos del Instituto de Pensiones del Estado de Jalisco, lo que representa un </a:t>
            </a:r>
            <a:r>
              <a:rPr lang="es-MX" sz="1600" b="1" dirty="0">
                <a:solidFill>
                  <a:srgbClr val="68509D"/>
                </a:solidFill>
              </a:rPr>
              <a:t>93.4%</a:t>
            </a:r>
            <a:r>
              <a:rPr lang="es-MX" sz="1600" dirty="0"/>
              <a:t> del total de los servidores. </a:t>
            </a:r>
          </a:p>
          <a:p>
            <a:endParaRPr lang="es-MX" sz="1600" dirty="0"/>
          </a:p>
        </p:txBody>
      </p:sp>
      <p:sp>
        <p:nvSpPr>
          <p:cNvPr id="3" name="Marcador de número de diapositiva 2">
            <a:extLst>
              <a:ext uri="{FF2B5EF4-FFF2-40B4-BE49-F238E27FC236}">
                <a16:creationId xmlns:a16="http://schemas.microsoft.com/office/drawing/2014/main" id="{E6529760-7402-4744-81F3-89216A546BC8}"/>
              </a:ext>
            </a:extLst>
          </p:cNvPr>
          <p:cNvSpPr>
            <a:spLocks noGrp="1"/>
          </p:cNvSpPr>
          <p:nvPr>
            <p:ph type="sldNum" sz="quarter" idx="4"/>
          </p:nvPr>
        </p:nvSpPr>
        <p:spPr/>
        <p:txBody>
          <a:bodyPr/>
          <a:lstStyle/>
          <a:p>
            <a:fld id="{08DCC1CA-BC64-9342-9FC6-0A703FD15379}" type="slidenum">
              <a:rPr lang="en-US" smtClean="0"/>
              <a:pPr/>
              <a:t>68</a:t>
            </a:fld>
            <a:endParaRPr lang="en-US" dirty="0"/>
          </a:p>
        </p:txBody>
      </p:sp>
      <p:sp>
        <p:nvSpPr>
          <p:cNvPr id="4" name="Título 3">
            <a:extLst>
              <a:ext uri="{FF2B5EF4-FFF2-40B4-BE49-F238E27FC236}">
                <a16:creationId xmlns:a16="http://schemas.microsoft.com/office/drawing/2014/main" id="{434A100C-CE2C-414B-BA31-436904E5EE78}"/>
              </a:ext>
            </a:extLst>
          </p:cNvPr>
          <p:cNvSpPr>
            <a:spLocks noGrp="1"/>
          </p:cNvSpPr>
          <p:nvPr>
            <p:ph type="title"/>
          </p:nvPr>
        </p:nvSpPr>
        <p:spPr/>
        <p:txBody>
          <a:bodyPr/>
          <a:lstStyle/>
          <a:p>
            <a:r>
              <a:rPr lang="es-MX" sz="2000" b="0" dirty="0"/>
              <a:t>Antecedente y Propuesta de incremento de Sueldo Base</a:t>
            </a:r>
          </a:p>
        </p:txBody>
      </p:sp>
      <p:sp>
        <p:nvSpPr>
          <p:cNvPr id="5" name="Marcador de pie de página 4">
            <a:extLst>
              <a:ext uri="{FF2B5EF4-FFF2-40B4-BE49-F238E27FC236}">
                <a16:creationId xmlns:a16="http://schemas.microsoft.com/office/drawing/2014/main" id="{0D01FAF6-6079-4FCB-9DA3-482FB24CDE86}"/>
              </a:ext>
            </a:extLst>
          </p:cNvPr>
          <p:cNvSpPr>
            <a:spLocks noGrp="1"/>
          </p:cNvSpPr>
          <p:nvPr>
            <p:ph type="ftr" sz="quarter" idx="3"/>
          </p:nvPr>
        </p:nvSpPr>
        <p:spPr/>
        <p:txBody>
          <a:bodyPr/>
          <a:lstStyle/>
          <a:p>
            <a:r>
              <a:rPr lang="es-MX" dirty="0"/>
              <a:t>Sesión Ordinaria 05/2021 del 27 de mayo de 2021</a:t>
            </a:r>
          </a:p>
        </p:txBody>
      </p:sp>
      <p:pic>
        <p:nvPicPr>
          <p:cNvPr id="6" name="Imagen 5">
            <a:extLst>
              <a:ext uri="{FF2B5EF4-FFF2-40B4-BE49-F238E27FC236}">
                <a16:creationId xmlns:a16="http://schemas.microsoft.com/office/drawing/2014/main" id="{4ACA3622-5B7F-4D2A-8D72-2B9E31775045}"/>
              </a:ext>
            </a:extLst>
          </p:cNvPr>
          <p:cNvPicPr>
            <a:picLocks noChangeAspect="1"/>
          </p:cNvPicPr>
          <p:nvPr/>
        </p:nvPicPr>
        <p:blipFill>
          <a:blip r:embed="rId2"/>
          <a:stretch>
            <a:fillRect/>
          </a:stretch>
        </p:blipFill>
        <p:spPr>
          <a:xfrm>
            <a:off x="2714967" y="3290776"/>
            <a:ext cx="3714066" cy="2461961"/>
          </a:xfrm>
          <a:prstGeom prst="rect">
            <a:avLst/>
          </a:prstGeom>
        </p:spPr>
      </p:pic>
    </p:spTree>
    <p:extLst>
      <p:ext uri="{BB962C8B-B14F-4D97-AF65-F5344CB8AC3E}">
        <p14:creationId xmlns:p14="http://schemas.microsoft.com/office/powerpoint/2010/main" val="312205009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1DC76BDD-2741-4090-878A-A7048122ECEE}"/>
              </a:ext>
            </a:extLst>
          </p:cNvPr>
          <p:cNvSpPr>
            <a:spLocks noGrp="1"/>
          </p:cNvSpPr>
          <p:nvPr>
            <p:ph type="body" sz="quarter" idx="15"/>
          </p:nvPr>
        </p:nvSpPr>
        <p:spPr>
          <a:xfrm>
            <a:off x="216960" y="657449"/>
            <a:ext cx="8710077" cy="4713759"/>
          </a:xfrm>
        </p:spPr>
        <p:txBody>
          <a:bodyPr>
            <a:normAutofit/>
          </a:bodyPr>
          <a:lstStyle/>
          <a:p>
            <a:pPr>
              <a:lnSpc>
                <a:spcPct val="100000"/>
              </a:lnSpc>
              <a:spcBef>
                <a:spcPts val="600"/>
              </a:spcBef>
              <a:spcAft>
                <a:spcPts val="600"/>
              </a:spcAft>
            </a:pPr>
            <a:r>
              <a:rPr lang="es-MX" sz="1600" dirty="0"/>
              <a:t>El beneficio sería de </a:t>
            </a:r>
            <a:r>
              <a:rPr lang="es-MX" sz="1600" b="1" dirty="0">
                <a:solidFill>
                  <a:srgbClr val="68509D"/>
                </a:solidFill>
              </a:rPr>
              <a:t>$ 700 </a:t>
            </a:r>
            <a:r>
              <a:rPr lang="es-MX" sz="1600" dirty="0"/>
              <a:t>pesos para todos los servidores públicos con base, contemplados en los niveles anteriormente mencionados y de </a:t>
            </a:r>
            <a:r>
              <a:rPr lang="es-MX" sz="1600" b="1" dirty="0">
                <a:solidFill>
                  <a:srgbClr val="68509D"/>
                </a:solidFill>
              </a:rPr>
              <a:t>$600 </a:t>
            </a:r>
            <a:r>
              <a:rPr lang="es-MX" sz="1600" dirty="0"/>
              <a:t>para los de modalidad transitorios en los niveles en comento, este incremento representa un 6.8% para el nivel tabular más bajo y un 1.98% para el nivel 18 transitorio. El </a:t>
            </a:r>
            <a:r>
              <a:rPr lang="es-MX" sz="1600" b="1" dirty="0">
                <a:solidFill>
                  <a:srgbClr val="68509D"/>
                </a:solidFill>
              </a:rPr>
              <a:t>promedio del beneficio es de un 4.54% </a:t>
            </a:r>
            <a:r>
              <a:rPr lang="es-MX" sz="1600" dirty="0"/>
              <a:t>lo que significa que el incremento es mayor a la inflación del año 2020, que fue de 3.15%. </a:t>
            </a:r>
          </a:p>
          <a:p>
            <a:r>
              <a:rPr lang="es-MX" sz="1600" dirty="0"/>
              <a:t>Cabe señalar que el presupuesto asignado para este rubro es de </a:t>
            </a:r>
            <a:r>
              <a:rPr lang="es-MX" sz="1600" b="1" dirty="0">
                <a:solidFill>
                  <a:srgbClr val="68509D"/>
                </a:solidFill>
              </a:rPr>
              <a:t>$9’139,494 </a:t>
            </a:r>
            <a:r>
              <a:rPr lang="es-MX" sz="1600" dirty="0"/>
              <a:t>(nueve millones ciento treinta y nueve mil cuatro cientos noventa y cuatro pesos) por lo que el instituto estaría en condiciones de otorgarlo. </a:t>
            </a:r>
          </a:p>
          <a:p>
            <a:r>
              <a:rPr lang="es-MX" sz="1600" dirty="0"/>
              <a:t>El detalle  por partida se puede ver a continuación, se realizan los cálculos a pleno empleo.</a:t>
            </a:r>
          </a:p>
          <a:p>
            <a:endParaRPr lang="es-MX" sz="1600" dirty="0"/>
          </a:p>
          <a:p>
            <a:endParaRPr lang="es-MX" sz="1600" dirty="0"/>
          </a:p>
        </p:txBody>
      </p:sp>
      <p:sp>
        <p:nvSpPr>
          <p:cNvPr id="3" name="Marcador de número de diapositiva 2">
            <a:extLst>
              <a:ext uri="{FF2B5EF4-FFF2-40B4-BE49-F238E27FC236}">
                <a16:creationId xmlns:a16="http://schemas.microsoft.com/office/drawing/2014/main" id="{E6529760-7402-4744-81F3-89216A546BC8}"/>
              </a:ext>
            </a:extLst>
          </p:cNvPr>
          <p:cNvSpPr>
            <a:spLocks noGrp="1"/>
          </p:cNvSpPr>
          <p:nvPr>
            <p:ph type="sldNum" sz="quarter" idx="4"/>
          </p:nvPr>
        </p:nvSpPr>
        <p:spPr/>
        <p:txBody>
          <a:bodyPr/>
          <a:lstStyle/>
          <a:p>
            <a:fld id="{08DCC1CA-BC64-9342-9FC6-0A703FD15379}" type="slidenum">
              <a:rPr lang="en-US" smtClean="0"/>
              <a:pPr/>
              <a:t>69</a:t>
            </a:fld>
            <a:endParaRPr lang="en-US" dirty="0"/>
          </a:p>
        </p:txBody>
      </p:sp>
      <p:sp>
        <p:nvSpPr>
          <p:cNvPr id="4" name="Título 3">
            <a:extLst>
              <a:ext uri="{FF2B5EF4-FFF2-40B4-BE49-F238E27FC236}">
                <a16:creationId xmlns:a16="http://schemas.microsoft.com/office/drawing/2014/main" id="{434A100C-CE2C-414B-BA31-436904E5EE78}"/>
              </a:ext>
            </a:extLst>
          </p:cNvPr>
          <p:cNvSpPr>
            <a:spLocks noGrp="1"/>
          </p:cNvSpPr>
          <p:nvPr>
            <p:ph type="title"/>
          </p:nvPr>
        </p:nvSpPr>
        <p:spPr/>
        <p:txBody>
          <a:bodyPr/>
          <a:lstStyle/>
          <a:p>
            <a:r>
              <a:rPr lang="es-MX" sz="2000" b="0" dirty="0"/>
              <a:t>Propuesta de incremento de Sueldo Base</a:t>
            </a:r>
          </a:p>
        </p:txBody>
      </p:sp>
      <p:sp>
        <p:nvSpPr>
          <p:cNvPr id="5" name="Marcador de pie de página 4">
            <a:extLst>
              <a:ext uri="{FF2B5EF4-FFF2-40B4-BE49-F238E27FC236}">
                <a16:creationId xmlns:a16="http://schemas.microsoft.com/office/drawing/2014/main" id="{0D01FAF6-6079-4FCB-9DA3-482FB24CDE86}"/>
              </a:ext>
            </a:extLst>
          </p:cNvPr>
          <p:cNvSpPr>
            <a:spLocks noGrp="1"/>
          </p:cNvSpPr>
          <p:nvPr>
            <p:ph type="ftr" sz="quarter" idx="3"/>
          </p:nvPr>
        </p:nvSpPr>
        <p:spPr/>
        <p:txBody>
          <a:bodyPr/>
          <a:lstStyle/>
          <a:p>
            <a:r>
              <a:rPr lang="es-MX" dirty="0"/>
              <a:t>Sesión Ordinaria 05/2021 del 27 de mayo de 2021</a:t>
            </a:r>
          </a:p>
        </p:txBody>
      </p:sp>
      <p:pic>
        <p:nvPicPr>
          <p:cNvPr id="8" name="Imagen 7">
            <a:extLst>
              <a:ext uri="{FF2B5EF4-FFF2-40B4-BE49-F238E27FC236}">
                <a16:creationId xmlns:a16="http://schemas.microsoft.com/office/drawing/2014/main" id="{F8C03FCA-1D19-4774-B881-51262BAA6FF6}"/>
              </a:ext>
            </a:extLst>
          </p:cNvPr>
          <p:cNvPicPr>
            <a:picLocks noChangeAspect="1"/>
          </p:cNvPicPr>
          <p:nvPr/>
        </p:nvPicPr>
        <p:blipFill>
          <a:blip r:embed="rId2"/>
          <a:stretch>
            <a:fillRect/>
          </a:stretch>
        </p:blipFill>
        <p:spPr>
          <a:xfrm>
            <a:off x="2300499" y="3322061"/>
            <a:ext cx="4110934" cy="3125149"/>
          </a:xfrm>
          <a:prstGeom prst="rect">
            <a:avLst/>
          </a:prstGeom>
        </p:spPr>
      </p:pic>
      <p:pic>
        <p:nvPicPr>
          <p:cNvPr id="9" name="Imagen 8">
            <a:hlinkClick r:id="rId3" action="ppaction://hlinkfile"/>
            <a:extLst>
              <a:ext uri="{FF2B5EF4-FFF2-40B4-BE49-F238E27FC236}">
                <a16:creationId xmlns:a16="http://schemas.microsoft.com/office/drawing/2014/main" id="{284AD524-B395-482E-AAD0-F227117469F5}"/>
              </a:ext>
            </a:extLst>
          </p:cNvPr>
          <p:cNvPicPr>
            <a:picLocks noChangeAspect="1"/>
          </p:cNvPicPr>
          <p:nvPr/>
        </p:nvPicPr>
        <p:blipFill>
          <a:blip r:embed="rId4"/>
          <a:stretch>
            <a:fillRect/>
          </a:stretch>
        </p:blipFill>
        <p:spPr>
          <a:xfrm>
            <a:off x="1078568" y="4262262"/>
            <a:ext cx="396274" cy="402371"/>
          </a:xfrm>
          <a:prstGeom prst="rect">
            <a:avLst/>
          </a:prstGeom>
        </p:spPr>
      </p:pic>
      <p:sp>
        <p:nvSpPr>
          <p:cNvPr id="10" name="17 CuadroTexto">
            <a:extLst>
              <a:ext uri="{FF2B5EF4-FFF2-40B4-BE49-F238E27FC236}">
                <a16:creationId xmlns:a16="http://schemas.microsoft.com/office/drawing/2014/main" id="{34D50F86-9090-4127-A6A8-AB235E30A255}"/>
              </a:ext>
            </a:extLst>
          </p:cNvPr>
          <p:cNvSpPr txBox="1"/>
          <p:nvPr/>
        </p:nvSpPr>
        <p:spPr>
          <a:xfrm>
            <a:off x="900609" y="4762922"/>
            <a:ext cx="815931"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000" b="1" i="0" u="none" strike="noStrike" kern="1200" cap="none" spc="0" normalizeH="0" baseline="0" noProof="0" dirty="0">
                <a:ln>
                  <a:noFill/>
                </a:ln>
                <a:solidFill>
                  <a:prstClr val="white">
                    <a:lumMod val="50000"/>
                  </a:prstClr>
                </a:solidFill>
                <a:effectLst/>
                <a:uLnTx/>
                <a:uFillTx/>
                <a:latin typeface="Candara"/>
                <a:ea typeface="+mn-ea"/>
                <a:cs typeface="+mn-cs"/>
              </a:rPr>
              <a:t>Plantilla 2021</a:t>
            </a:r>
          </a:p>
        </p:txBody>
      </p:sp>
    </p:spTree>
    <p:extLst>
      <p:ext uri="{BB962C8B-B14F-4D97-AF65-F5344CB8AC3E}">
        <p14:creationId xmlns:p14="http://schemas.microsoft.com/office/powerpoint/2010/main" val="1821328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554A07-611F-4F16-A7C8-63100DF17FAF}"/>
              </a:ext>
            </a:extLst>
          </p:cNvPr>
          <p:cNvSpPr>
            <a:spLocks noGrp="1"/>
          </p:cNvSpPr>
          <p:nvPr>
            <p:ph type="ctrTitle"/>
          </p:nvPr>
        </p:nvSpPr>
        <p:spPr>
          <a:xfrm>
            <a:off x="544204" y="2693987"/>
            <a:ext cx="5742296" cy="1470025"/>
          </a:xfrm>
        </p:spPr>
        <p:txBody>
          <a:bodyPr/>
          <a:lstStyle/>
          <a:p>
            <a:r>
              <a:rPr lang="es-MX" dirty="0"/>
              <a:t>6. Estados Financieros</a:t>
            </a:r>
          </a:p>
        </p:txBody>
      </p:sp>
      <p:sp>
        <p:nvSpPr>
          <p:cNvPr id="3" name="Subtítulo 2">
            <a:extLst>
              <a:ext uri="{FF2B5EF4-FFF2-40B4-BE49-F238E27FC236}">
                <a16:creationId xmlns:a16="http://schemas.microsoft.com/office/drawing/2014/main" id="{EE747FCE-125B-4640-8B4C-F91142F9D05E}"/>
              </a:ext>
            </a:extLst>
          </p:cNvPr>
          <p:cNvSpPr>
            <a:spLocks noGrp="1"/>
          </p:cNvSpPr>
          <p:nvPr>
            <p:ph type="subTitle" idx="1"/>
          </p:nvPr>
        </p:nvSpPr>
        <p:spPr>
          <a:xfrm>
            <a:off x="457200" y="3794077"/>
            <a:ext cx="5742296" cy="1581173"/>
          </a:xfrm>
        </p:spPr>
        <p:txBody>
          <a:bodyPr/>
          <a:lstStyle/>
          <a:p>
            <a:r>
              <a:rPr lang="es-MX" dirty="0"/>
              <a:t>abril 2021</a:t>
            </a:r>
          </a:p>
        </p:txBody>
      </p:sp>
      <p:sp>
        <p:nvSpPr>
          <p:cNvPr id="4" name="Marcador de pie de página 3">
            <a:extLst>
              <a:ext uri="{FF2B5EF4-FFF2-40B4-BE49-F238E27FC236}">
                <a16:creationId xmlns:a16="http://schemas.microsoft.com/office/drawing/2014/main" id="{CD7BDFE7-8B6E-430D-8024-FCF49D42B9E2}"/>
              </a:ext>
            </a:extLst>
          </p:cNvPr>
          <p:cNvSpPr>
            <a:spLocks noGrp="1"/>
          </p:cNvSpPr>
          <p:nvPr>
            <p:ph type="ftr" sz="quarter" idx="11"/>
          </p:nvPr>
        </p:nvSpPr>
        <p:spPr/>
        <p:txBody>
          <a:bodyPr/>
          <a:lstStyle/>
          <a:p>
            <a:r>
              <a:rPr lang="es-MX" dirty="0"/>
              <a:t>Sesión Ordinaria 05/2021 del 27 de mayo de 2021</a:t>
            </a:r>
            <a:endParaRPr lang="en-US" dirty="0"/>
          </a:p>
        </p:txBody>
      </p:sp>
      <p:sp>
        <p:nvSpPr>
          <p:cNvPr id="5" name="Marcador de número de diapositiva 4">
            <a:extLst>
              <a:ext uri="{FF2B5EF4-FFF2-40B4-BE49-F238E27FC236}">
                <a16:creationId xmlns:a16="http://schemas.microsoft.com/office/drawing/2014/main" id="{3C2DDB75-E901-4266-A0DE-EB8E883A2FD0}"/>
              </a:ext>
            </a:extLst>
          </p:cNvPr>
          <p:cNvSpPr>
            <a:spLocks noGrp="1"/>
          </p:cNvSpPr>
          <p:nvPr>
            <p:ph type="sldNum" sz="quarter" idx="12"/>
          </p:nvPr>
        </p:nvSpPr>
        <p:spPr/>
        <p:txBody>
          <a:bodyPr/>
          <a:lstStyle/>
          <a:p>
            <a:fld id="{08DCC1CA-BC64-9342-9FC6-0A703FD15379}" type="slidenum">
              <a:rPr lang="en-US" smtClean="0"/>
              <a:t>7</a:t>
            </a:fld>
            <a:endParaRPr lang="en-US" dirty="0"/>
          </a:p>
        </p:txBody>
      </p:sp>
      <p:sp>
        <p:nvSpPr>
          <p:cNvPr id="6" name="Rectángulo 5">
            <a:extLst>
              <a:ext uri="{FF2B5EF4-FFF2-40B4-BE49-F238E27FC236}">
                <a16:creationId xmlns:a16="http://schemas.microsoft.com/office/drawing/2014/main" id="{AE8E05CB-14D8-43F6-AF8F-861C0C8F4B23}"/>
              </a:ext>
            </a:extLst>
          </p:cNvPr>
          <p:cNvSpPr/>
          <p:nvPr/>
        </p:nvSpPr>
        <p:spPr>
          <a:xfrm>
            <a:off x="648750" y="5644343"/>
            <a:ext cx="8351949" cy="830997"/>
          </a:xfrm>
          <a:prstGeom prst="rect">
            <a:avLst/>
          </a:prstGeom>
        </p:spPr>
        <p:txBody>
          <a:bodyPr wrap="square">
            <a:spAutoFit/>
          </a:bodyPr>
          <a:lstStyle/>
          <a:p>
            <a:pPr marL="285750" indent="-285750" algn="just">
              <a:buFont typeface="Wingdings" panose="05000000000000000000" pitchFamily="2" charset="2"/>
              <a:buChar char="q"/>
            </a:pPr>
            <a:r>
              <a:rPr lang="es-MX" sz="1200" dirty="0"/>
              <a:t>En desahogo del punto número seis del orden del día, relativo a la presentación los </a:t>
            </a:r>
            <a:r>
              <a:rPr lang="es-MX" sz="1200" i="1" dirty="0"/>
              <a:t>Estados Financieros</a:t>
            </a:r>
            <a:r>
              <a:rPr lang="es-MX" sz="1200" dirty="0"/>
              <a:t>, el Director General del Instituto de Pensiones del Estado de Jalisco, Héctor Pizano Ramos, con fundamento en lo establecido en el artículo 154 fracción XVIII de la Ley del Instituto de Pensiones del Estado de Jalisco, presenta los </a:t>
            </a:r>
            <a:r>
              <a:rPr lang="es-MX" sz="1200" i="1" dirty="0"/>
              <a:t>Estados Financieros</a:t>
            </a:r>
            <a:r>
              <a:rPr lang="es-MX" sz="1200" dirty="0"/>
              <a:t> al mes de abril 2021, conforme al siguiente reporte:</a:t>
            </a:r>
          </a:p>
        </p:txBody>
      </p:sp>
    </p:spTree>
    <p:extLst>
      <p:ext uri="{BB962C8B-B14F-4D97-AF65-F5344CB8AC3E}">
        <p14:creationId xmlns:p14="http://schemas.microsoft.com/office/powerpoint/2010/main" val="333580410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3062D7-3E5E-4CE3-891A-7AE17D7FC280}"/>
              </a:ext>
            </a:extLst>
          </p:cNvPr>
          <p:cNvSpPr>
            <a:spLocks noGrp="1"/>
          </p:cNvSpPr>
          <p:nvPr>
            <p:ph type="ctrTitle"/>
          </p:nvPr>
        </p:nvSpPr>
        <p:spPr>
          <a:xfrm>
            <a:off x="251791" y="2693987"/>
            <a:ext cx="5742296" cy="1470025"/>
          </a:xfrm>
        </p:spPr>
        <p:txBody>
          <a:bodyPr/>
          <a:lstStyle/>
          <a:p>
            <a:pPr algn="l"/>
            <a:r>
              <a:rPr lang="es-MX" dirty="0"/>
              <a:t>10. Asuntos Varios</a:t>
            </a:r>
          </a:p>
        </p:txBody>
      </p:sp>
      <p:sp>
        <p:nvSpPr>
          <p:cNvPr id="4" name="Marcador de pie de página 3">
            <a:extLst>
              <a:ext uri="{FF2B5EF4-FFF2-40B4-BE49-F238E27FC236}">
                <a16:creationId xmlns:a16="http://schemas.microsoft.com/office/drawing/2014/main" id="{F437DDCE-0A47-4D3E-8A3A-2DC0A19485CE}"/>
              </a:ext>
            </a:extLst>
          </p:cNvPr>
          <p:cNvSpPr>
            <a:spLocks noGrp="1"/>
          </p:cNvSpPr>
          <p:nvPr>
            <p:ph type="ftr" sz="quarter" idx="11"/>
          </p:nvPr>
        </p:nvSpPr>
        <p:spPr/>
        <p:txBody>
          <a:bodyPr/>
          <a:lstStyle/>
          <a:p>
            <a:r>
              <a:rPr lang="es-MX" dirty="0"/>
              <a:t>Sesión Ordinaria 05/2021 del 27 de mayo de 2021</a:t>
            </a:r>
            <a:endParaRPr lang="en-US" dirty="0"/>
          </a:p>
        </p:txBody>
      </p:sp>
      <p:sp>
        <p:nvSpPr>
          <p:cNvPr id="5" name="Marcador de número de diapositiva 4">
            <a:extLst>
              <a:ext uri="{FF2B5EF4-FFF2-40B4-BE49-F238E27FC236}">
                <a16:creationId xmlns:a16="http://schemas.microsoft.com/office/drawing/2014/main" id="{467E54A4-659B-4F2B-BBA4-B93B945C7DF1}"/>
              </a:ext>
            </a:extLst>
          </p:cNvPr>
          <p:cNvSpPr>
            <a:spLocks noGrp="1"/>
          </p:cNvSpPr>
          <p:nvPr>
            <p:ph type="sldNum" sz="quarter" idx="12"/>
          </p:nvPr>
        </p:nvSpPr>
        <p:spPr/>
        <p:txBody>
          <a:bodyPr/>
          <a:lstStyle/>
          <a:p>
            <a:fld id="{08DCC1CA-BC64-9342-9FC6-0A703FD15379}" type="slidenum">
              <a:rPr lang="en-US" smtClean="0"/>
              <a:t>70</a:t>
            </a:fld>
            <a:endParaRPr lang="en-US" dirty="0"/>
          </a:p>
        </p:txBody>
      </p:sp>
    </p:spTree>
    <p:extLst>
      <p:ext uri="{BB962C8B-B14F-4D97-AF65-F5344CB8AC3E}">
        <p14:creationId xmlns:p14="http://schemas.microsoft.com/office/powerpoint/2010/main" val="26211021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B64D94EE-9DF9-42E7-9DC4-BF585D14A9E6}"/>
              </a:ext>
            </a:extLst>
          </p:cNvPr>
          <p:cNvSpPr>
            <a:spLocks noGrp="1"/>
          </p:cNvSpPr>
          <p:nvPr>
            <p:ph type="sldNum" sz="quarter" idx="4"/>
          </p:nvPr>
        </p:nvSpPr>
        <p:spPr/>
        <p:txBody>
          <a:bodyPr/>
          <a:lstStyle/>
          <a:p>
            <a:fld id="{08DCC1CA-BC64-9342-9FC6-0A703FD15379}" type="slidenum">
              <a:rPr lang="en-US" smtClean="0"/>
              <a:pPr/>
              <a:t>8</a:t>
            </a:fld>
            <a:endParaRPr lang="en-US" dirty="0"/>
          </a:p>
        </p:txBody>
      </p:sp>
      <p:sp>
        <p:nvSpPr>
          <p:cNvPr id="4" name="Título 3">
            <a:extLst>
              <a:ext uri="{FF2B5EF4-FFF2-40B4-BE49-F238E27FC236}">
                <a16:creationId xmlns:a16="http://schemas.microsoft.com/office/drawing/2014/main" id="{A7058519-41F7-4BD8-828E-CB9F1CC0FD30}"/>
              </a:ext>
            </a:extLst>
          </p:cNvPr>
          <p:cNvSpPr>
            <a:spLocks noGrp="1"/>
          </p:cNvSpPr>
          <p:nvPr>
            <p:ph type="title"/>
          </p:nvPr>
        </p:nvSpPr>
        <p:spPr/>
        <p:txBody>
          <a:bodyPr/>
          <a:lstStyle/>
          <a:p>
            <a:pPr algn="ctr"/>
            <a:r>
              <a:rPr lang="es-MX" dirty="0"/>
              <a:t>Estados Financieros</a:t>
            </a:r>
          </a:p>
        </p:txBody>
      </p:sp>
      <p:sp>
        <p:nvSpPr>
          <p:cNvPr id="5" name="Marcador de pie de página 4">
            <a:extLst>
              <a:ext uri="{FF2B5EF4-FFF2-40B4-BE49-F238E27FC236}">
                <a16:creationId xmlns:a16="http://schemas.microsoft.com/office/drawing/2014/main" id="{3F35D100-232C-4F9D-A268-1D7ADA9571A3}"/>
              </a:ext>
            </a:extLst>
          </p:cNvPr>
          <p:cNvSpPr>
            <a:spLocks noGrp="1"/>
          </p:cNvSpPr>
          <p:nvPr>
            <p:ph type="ftr" sz="quarter" idx="3"/>
          </p:nvPr>
        </p:nvSpPr>
        <p:spPr/>
        <p:txBody>
          <a:bodyPr/>
          <a:lstStyle/>
          <a:p>
            <a:r>
              <a:rPr lang="es-MX" dirty="0"/>
              <a:t>Sesión Ordinaria 05/2021 del 27 de mayo de 2021</a:t>
            </a:r>
          </a:p>
        </p:txBody>
      </p:sp>
      <p:pic>
        <p:nvPicPr>
          <p:cNvPr id="6" name="9 Imagen" descr="Dctos.png">
            <a:hlinkClick r:id="rId2" action="ppaction://hlinkpres?slideindex=1&amp;slidetitle="/>
            <a:extLst>
              <a:ext uri="{FF2B5EF4-FFF2-40B4-BE49-F238E27FC236}">
                <a16:creationId xmlns:a16="http://schemas.microsoft.com/office/drawing/2014/main" id="{5BF2B4DF-374F-440F-B307-64751D0A0338}"/>
              </a:ext>
            </a:extLst>
          </p:cNvPr>
          <p:cNvPicPr>
            <a:picLocks noChangeAspect="1"/>
          </p:cNvPicPr>
          <p:nvPr/>
        </p:nvPicPr>
        <p:blipFill>
          <a:blip r:embed="rId3" cstate="print"/>
          <a:stretch>
            <a:fillRect/>
          </a:stretch>
        </p:blipFill>
        <p:spPr>
          <a:xfrm>
            <a:off x="6850590" y="5815997"/>
            <a:ext cx="521386" cy="486837"/>
          </a:xfrm>
          <a:prstGeom prst="rect">
            <a:avLst/>
          </a:prstGeom>
        </p:spPr>
      </p:pic>
      <p:sp>
        <p:nvSpPr>
          <p:cNvPr id="7" name="17 CuadroTexto">
            <a:extLst>
              <a:ext uri="{FF2B5EF4-FFF2-40B4-BE49-F238E27FC236}">
                <a16:creationId xmlns:a16="http://schemas.microsoft.com/office/drawing/2014/main" id="{C24D4ED0-DC36-422F-890E-913B2DA9A190}"/>
              </a:ext>
            </a:extLst>
          </p:cNvPr>
          <p:cNvSpPr txBox="1"/>
          <p:nvPr/>
        </p:nvSpPr>
        <p:spPr>
          <a:xfrm>
            <a:off x="6735045" y="6267726"/>
            <a:ext cx="778989" cy="400110"/>
          </a:xfrm>
          <a:prstGeom prst="rect">
            <a:avLst/>
          </a:prstGeom>
          <a:noFill/>
        </p:spPr>
        <p:txBody>
          <a:bodyPr wrap="square" rtlCol="0">
            <a:spAutoFit/>
          </a:bodyPr>
          <a:lstStyle/>
          <a:p>
            <a:pPr algn="ctr"/>
            <a:r>
              <a:rPr lang="es-MX" sz="1000" b="1" dirty="0">
                <a:solidFill>
                  <a:schemeClr val="bg1">
                    <a:lumMod val="50000"/>
                  </a:schemeClr>
                </a:solidFill>
              </a:rPr>
              <a:t>Reserva Técnica</a:t>
            </a:r>
          </a:p>
        </p:txBody>
      </p:sp>
      <p:pic>
        <p:nvPicPr>
          <p:cNvPr id="8" name="9 Imagen" descr="Dctos.png">
            <a:hlinkClick r:id="rId4" action="ppaction://hlinkfile"/>
            <a:extLst>
              <a:ext uri="{FF2B5EF4-FFF2-40B4-BE49-F238E27FC236}">
                <a16:creationId xmlns:a16="http://schemas.microsoft.com/office/drawing/2014/main" id="{C25BEF60-1EFE-4527-96E8-20601853261A}"/>
              </a:ext>
            </a:extLst>
          </p:cNvPr>
          <p:cNvPicPr>
            <a:picLocks noChangeAspect="1"/>
          </p:cNvPicPr>
          <p:nvPr/>
        </p:nvPicPr>
        <p:blipFill rotWithShape="1">
          <a:blip r:embed="rId3" cstate="print"/>
          <a:srcRect l="3310" t="3387" r="6864" b="4136"/>
          <a:stretch/>
        </p:blipFill>
        <p:spPr>
          <a:xfrm>
            <a:off x="7684820" y="5794971"/>
            <a:ext cx="466338" cy="448287"/>
          </a:xfrm>
          <a:prstGeom prst="rect">
            <a:avLst/>
          </a:prstGeom>
        </p:spPr>
      </p:pic>
      <p:sp>
        <p:nvSpPr>
          <p:cNvPr id="9" name="17 CuadroTexto">
            <a:extLst>
              <a:ext uri="{FF2B5EF4-FFF2-40B4-BE49-F238E27FC236}">
                <a16:creationId xmlns:a16="http://schemas.microsoft.com/office/drawing/2014/main" id="{7DF7F6B1-45CE-4336-8CA1-A87799BBF22A}"/>
              </a:ext>
            </a:extLst>
          </p:cNvPr>
          <p:cNvSpPr txBox="1"/>
          <p:nvPr/>
        </p:nvSpPr>
        <p:spPr>
          <a:xfrm>
            <a:off x="7500777" y="6256510"/>
            <a:ext cx="815931" cy="553998"/>
          </a:xfrm>
          <a:prstGeom prst="rect">
            <a:avLst/>
          </a:prstGeom>
          <a:noFill/>
        </p:spPr>
        <p:txBody>
          <a:bodyPr wrap="square" rtlCol="0">
            <a:spAutoFit/>
          </a:bodyPr>
          <a:lstStyle/>
          <a:p>
            <a:pPr algn="ctr"/>
            <a:r>
              <a:rPr lang="es-MX" sz="1000" b="1" dirty="0">
                <a:solidFill>
                  <a:schemeClr val="bg1">
                    <a:lumMod val="50000"/>
                  </a:schemeClr>
                </a:solidFill>
              </a:rPr>
              <a:t>Resumen Ejecutivo Financiero</a:t>
            </a:r>
          </a:p>
        </p:txBody>
      </p:sp>
      <p:pic>
        <p:nvPicPr>
          <p:cNvPr id="11" name="Imagen 10">
            <a:extLst>
              <a:ext uri="{FF2B5EF4-FFF2-40B4-BE49-F238E27FC236}">
                <a16:creationId xmlns:a16="http://schemas.microsoft.com/office/drawing/2014/main" id="{335E9A10-F000-410F-8A82-CC21CE82ABD7}"/>
              </a:ext>
            </a:extLst>
          </p:cNvPr>
          <p:cNvPicPr>
            <a:picLocks noChangeAspect="1"/>
          </p:cNvPicPr>
          <p:nvPr/>
        </p:nvPicPr>
        <p:blipFill>
          <a:blip r:embed="rId5"/>
          <a:stretch>
            <a:fillRect/>
          </a:stretch>
        </p:blipFill>
        <p:spPr>
          <a:xfrm>
            <a:off x="188870" y="1131349"/>
            <a:ext cx="8766260" cy="4029105"/>
          </a:xfrm>
          <a:prstGeom prst="rect">
            <a:avLst/>
          </a:prstGeom>
        </p:spPr>
      </p:pic>
    </p:spTree>
    <p:extLst>
      <p:ext uri="{BB962C8B-B14F-4D97-AF65-F5344CB8AC3E}">
        <p14:creationId xmlns:p14="http://schemas.microsoft.com/office/powerpoint/2010/main" val="6952605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4"/>
          </p:nvPr>
        </p:nvSpPr>
        <p:spPr/>
        <p:txBody>
          <a:bodyPr/>
          <a:lstStyle/>
          <a:p>
            <a:fld id="{08DCC1CA-BC64-9342-9FC6-0A703FD15379}" type="slidenum">
              <a:rPr lang="en-US" smtClean="0"/>
              <a:pPr/>
              <a:t>9</a:t>
            </a:fld>
            <a:endParaRPr lang="en-US" dirty="0"/>
          </a:p>
        </p:txBody>
      </p:sp>
      <p:sp>
        <p:nvSpPr>
          <p:cNvPr id="4" name="Título 3">
            <a:extLst>
              <a:ext uri="{FF2B5EF4-FFF2-40B4-BE49-F238E27FC236}">
                <a16:creationId xmlns:a16="http://schemas.microsoft.com/office/drawing/2014/main" id="{19225FF8-D89B-4D57-860B-A2611F1BBEFE}"/>
              </a:ext>
            </a:extLst>
          </p:cNvPr>
          <p:cNvSpPr>
            <a:spLocks noGrp="1"/>
          </p:cNvSpPr>
          <p:nvPr>
            <p:ph type="title"/>
          </p:nvPr>
        </p:nvSpPr>
        <p:spPr>
          <a:xfrm>
            <a:off x="1697366" y="42159"/>
            <a:ext cx="6742300" cy="489346"/>
          </a:xfrm>
        </p:spPr>
        <p:txBody>
          <a:bodyPr/>
          <a:lstStyle/>
          <a:p>
            <a:pPr algn="ctr"/>
            <a:r>
              <a:rPr lang="es-MX" dirty="0"/>
              <a:t>Estados Financieros</a:t>
            </a:r>
          </a:p>
        </p:txBody>
      </p:sp>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3"/>
          </p:nvPr>
        </p:nvSpPr>
        <p:spPr/>
        <p:txBody>
          <a:bodyPr/>
          <a:lstStyle/>
          <a:p>
            <a:r>
              <a:rPr lang="es-MX" dirty="0"/>
              <a:t>Sesión Ordinaria 05/2021 del 27 de mayo de 2021</a:t>
            </a:r>
          </a:p>
        </p:txBody>
      </p:sp>
      <p:pic>
        <p:nvPicPr>
          <p:cNvPr id="7" name="Imagen 6">
            <a:extLst>
              <a:ext uri="{FF2B5EF4-FFF2-40B4-BE49-F238E27FC236}">
                <a16:creationId xmlns:a16="http://schemas.microsoft.com/office/drawing/2014/main" id="{02C1E0D8-8DFA-434C-B1DF-08C0098D07E9}"/>
              </a:ext>
            </a:extLst>
          </p:cNvPr>
          <p:cNvPicPr>
            <a:picLocks noChangeAspect="1"/>
          </p:cNvPicPr>
          <p:nvPr/>
        </p:nvPicPr>
        <p:blipFill>
          <a:blip r:embed="rId2"/>
          <a:stretch>
            <a:fillRect/>
          </a:stretch>
        </p:blipFill>
        <p:spPr>
          <a:xfrm>
            <a:off x="310041" y="702402"/>
            <a:ext cx="8523917" cy="5453195"/>
          </a:xfrm>
          <a:prstGeom prst="rect">
            <a:avLst/>
          </a:prstGeom>
        </p:spPr>
      </p:pic>
    </p:spTree>
    <p:extLst>
      <p:ext uri="{BB962C8B-B14F-4D97-AF65-F5344CB8AC3E}">
        <p14:creationId xmlns:p14="http://schemas.microsoft.com/office/powerpoint/2010/main" val="353829539"/>
      </p:ext>
    </p:extLst>
  </p:cSld>
  <p:clrMapOvr>
    <a:masterClrMapping/>
  </p:clrMapOvr>
</p:sld>
</file>

<file path=ppt/theme/theme1.xml><?xml version="1.0" encoding="utf-8"?>
<a:theme xmlns:a="http://schemas.openxmlformats.org/drawingml/2006/main" name="Tema Sesiones">
  <a:themeElements>
    <a:clrScheme name="Personalizado 2">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fontScheme name="Gill Sans M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icrosurco">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7145" cap="flat" cmpd="sng" algn="ctr">
          <a:solidFill>
            <a:schemeClr val="phClr"/>
          </a:solidFill>
          <a:prstDash val="solid"/>
        </a:ln>
        <a:ln w="58420" cap="flat" cmpd="thickThin" algn="ctr">
          <a:solidFill>
            <a:schemeClr val="phClr">
              <a:shade val="95000"/>
              <a:alpha val="50000"/>
              <a:satMod val="150000"/>
            </a:schemeClr>
          </a:solidFill>
          <a:prstDash val="solid"/>
        </a:ln>
      </a:lnStyleLst>
      <a:effectStyleLst>
        <a:effectStyle>
          <a:effectLst/>
        </a:effectStyle>
        <a:effectStyle>
          <a:effectLst>
            <a:outerShdw blurRad="50800" dist="38100" dir="2700000" rotWithShape="0">
              <a:srgbClr val="000000">
                <a:alpha val="60000"/>
              </a:srgbClr>
            </a:outerShdw>
          </a:effectLst>
          <a:scene3d>
            <a:camera prst="orthographicFront">
              <a:rot lat="0" lon="0" rev="0"/>
            </a:camera>
            <a:lightRig rig="flat" dir="tl"/>
          </a:scene3d>
          <a:sp3d prstMaterial="flat">
            <a:bevelT w="31750" h="63500" prst="riblet"/>
          </a:sp3d>
        </a:effectStyle>
        <a:effectStyle>
          <a:effectLst>
            <a:outerShdw blurRad="50800" dist="38100" dir="2700000" algn="ctr" rotWithShape="0">
              <a:srgbClr val="000000">
                <a:alpha val="60000"/>
              </a:srgbClr>
            </a:outerShdw>
          </a:effectLst>
          <a:scene3d>
            <a:camera prst="orthographicFront">
              <a:rot lat="0" lon="0" rev="0"/>
            </a:camera>
            <a:lightRig rig="flat" dir="tl"/>
          </a:scene3d>
          <a:sp3d prstMaterial="flat">
            <a:bevelT w="57150" h="114300" prst="rible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A7692A2E-4455-4B40-ADDE-57D0D4B414B7}" vid="{5F4364F3-0ABC-4875-A218-6BAC94C640C2}"/>
    </a:ext>
  </a:extLst>
</a:theme>
</file>

<file path=ppt/theme/theme2.xml><?xml version="1.0" encoding="utf-8"?>
<a:theme xmlns:a="http://schemas.openxmlformats.org/drawingml/2006/main" name="plantilla ipejal 2019">
  <a:themeElements>
    <a:clrScheme name="Personalizado 3">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fontScheme name="Gill Sans M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icrosurco">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7145" cap="flat" cmpd="sng" algn="ctr">
          <a:solidFill>
            <a:schemeClr val="phClr"/>
          </a:solidFill>
          <a:prstDash val="solid"/>
        </a:ln>
        <a:ln w="58420" cap="flat" cmpd="thickThin" algn="ctr">
          <a:solidFill>
            <a:schemeClr val="phClr">
              <a:shade val="95000"/>
              <a:alpha val="50000"/>
              <a:satMod val="150000"/>
            </a:schemeClr>
          </a:solidFill>
          <a:prstDash val="solid"/>
        </a:ln>
      </a:lnStyleLst>
      <a:effectStyleLst>
        <a:effectStyle>
          <a:effectLst/>
        </a:effectStyle>
        <a:effectStyle>
          <a:effectLst>
            <a:outerShdw blurRad="50800" dist="38100" dir="2700000" rotWithShape="0">
              <a:srgbClr val="000000">
                <a:alpha val="60000"/>
              </a:srgbClr>
            </a:outerShdw>
          </a:effectLst>
          <a:scene3d>
            <a:camera prst="orthographicFront">
              <a:rot lat="0" lon="0" rev="0"/>
            </a:camera>
            <a:lightRig rig="flat" dir="tl"/>
          </a:scene3d>
          <a:sp3d prstMaterial="flat">
            <a:bevelT w="31750" h="63500" prst="riblet"/>
          </a:sp3d>
        </a:effectStyle>
        <a:effectStyle>
          <a:effectLst>
            <a:outerShdw blurRad="50800" dist="38100" dir="2700000" algn="ctr" rotWithShape="0">
              <a:srgbClr val="000000">
                <a:alpha val="60000"/>
              </a:srgbClr>
            </a:outerShdw>
          </a:effectLst>
          <a:scene3d>
            <a:camera prst="orthographicFront">
              <a:rot lat="0" lon="0" rev="0"/>
            </a:camera>
            <a:lightRig rig="flat" dir="tl"/>
          </a:scene3d>
          <a:sp3d prstMaterial="flat">
            <a:bevelT w="57150" h="114300" prst="ribl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3.xml><?xml version="1.0" encoding="utf-8"?>
<a:theme xmlns:a="http://schemas.openxmlformats.org/drawingml/2006/main" name="1_plantilla ipejal 2019">
  <a:themeElements>
    <a:clrScheme name="Personalizado 4">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fontScheme name="Gill Sans M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icrosurco">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7145" cap="flat" cmpd="sng" algn="ctr">
          <a:solidFill>
            <a:schemeClr val="phClr"/>
          </a:solidFill>
          <a:prstDash val="solid"/>
        </a:ln>
        <a:ln w="58420" cap="flat" cmpd="thickThin" algn="ctr">
          <a:solidFill>
            <a:schemeClr val="phClr">
              <a:shade val="95000"/>
              <a:alpha val="50000"/>
              <a:satMod val="150000"/>
            </a:schemeClr>
          </a:solidFill>
          <a:prstDash val="solid"/>
        </a:ln>
      </a:lnStyleLst>
      <a:effectStyleLst>
        <a:effectStyle>
          <a:effectLst/>
        </a:effectStyle>
        <a:effectStyle>
          <a:effectLst>
            <a:outerShdw blurRad="50800" dist="38100" dir="2700000" rotWithShape="0">
              <a:srgbClr val="000000">
                <a:alpha val="60000"/>
              </a:srgbClr>
            </a:outerShdw>
          </a:effectLst>
          <a:scene3d>
            <a:camera prst="orthographicFront">
              <a:rot lat="0" lon="0" rev="0"/>
            </a:camera>
            <a:lightRig rig="flat" dir="tl"/>
          </a:scene3d>
          <a:sp3d prstMaterial="flat">
            <a:bevelT w="31750" h="63500" prst="riblet"/>
          </a:sp3d>
        </a:effectStyle>
        <a:effectStyle>
          <a:effectLst>
            <a:outerShdw blurRad="50800" dist="38100" dir="2700000" algn="ctr" rotWithShape="0">
              <a:srgbClr val="000000">
                <a:alpha val="60000"/>
              </a:srgbClr>
            </a:outerShdw>
          </a:effectLst>
          <a:scene3d>
            <a:camera prst="orthographicFront">
              <a:rot lat="0" lon="0" rev="0"/>
            </a:camera>
            <a:lightRig rig="flat" dir="tl"/>
          </a:scene3d>
          <a:sp3d prstMaterial="flat">
            <a:bevelT w="57150" h="114300" prst="ribl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antilla ipejal 2019" id="{97B39504-9950-4E47-A76E-3CF8768AADC5}" vid="{4B6DBFDE-D728-4CF3-A0AE-FA415622AAF0}"/>
    </a:ext>
  </a:extLst>
</a:theme>
</file>

<file path=ppt/theme/theme4.xml><?xml version="1.0" encoding="utf-8"?>
<a:theme xmlns:a="http://schemas.openxmlformats.org/drawingml/2006/main" name="1_Tema Sesiones">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fontScheme name="Gill Sans M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icrosurco">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7145" cap="flat" cmpd="sng" algn="ctr">
          <a:solidFill>
            <a:schemeClr val="phClr"/>
          </a:solidFill>
          <a:prstDash val="solid"/>
        </a:ln>
        <a:ln w="58420" cap="flat" cmpd="thickThin" algn="ctr">
          <a:solidFill>
            <a:schemeClr val="phClr">
              <a:shade val="95000"/>
              <a:alpha val="50000"/>
              <a:satMod val="150000"/>
            </a:schemeClr>
          </a:solidFill>
          <a:prstDash val="solid"/>
        </a:ln>
      </a:lnStyleLst>
      <a:effectStyleLst>
        <a:effectStyle>
          <a:effectLst/>
        </a:effectStyle>
        <a:effectStyle>
          <a:effectLst>
            <a:outerShdw blurRad="50800" dist="38100" dir="2700000" rotWithShape="0">
              <a:srgbClr val="000000">
                <a:alpha val="60000"/>
              </a:srgbClr>
            </a:outerShdw>
          </a:effectLst>
          <a:scene3d>
            <a:camera prst="orthographicFront">
              <a:rot lat="0" lon="0" rev="0"/>
            </a:camera>
            <a:lightRig rig="flat" dir="tl"/>
          </a:scene3d>
          <a:sp3d prstMaterial="flat">
            <a:bevelT w="31750" h="63500" prst="riblet"/>
          </a:sp3d>
        </a:effectStyle>
        <a:effectStyle>
          <a:effectLst>
            <a:outerShdw blurRad="50800" dist="38100" dir="2700000" algn="ctr" rotWithShape="0">
              <a:srgbClr val="000000">
                <a:alpha val="60000"/>
              </a:srgbClr>
            </a:outerShdw>
          </a:effectLst>
          <a:scene3d>
            <a:camera prst="orthographicFront">
              <a:rot lat="0" lon="0" rev="0"/>
            </a:camera>
            <a:lightRig rig="flat" dir="tl"/>
          </a:scene3d>
          <a:sp3d prstMaterial="flat">
            <a:bevelT w="57150" h="114300" prst="rible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ema Sesiones" id="{26BFFD90-DB4A-4430-A758-8CF8B9B77286}" vid="{1F7936C4-BA8F-4675-8AEB-9A38D1EC11DC}"/>
    </a:ext>
  </a:ext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Tema Sesiones</Template>
  <TotalTime>2092</TotalTime>
  <Words>3620</Words>
  <Application>Microsoft Office PowerPoint</Application>
  <PresentationFormat>Presentación en pantalla (4:3)</PresentationFormat>
  <Paragraphs>399</Paragraphs>
  <Slides>70</Slides>
  <Notes>0</Notes>
  <HiddenSlides>0</HiddenSlides>
  <MMClips>0</MMClips>
  <ScaleCrop>false</ScaleCrop>
  <HeadingPairs>
    <vt:vector size="8" baseType="variant">
      <vt:variant>
        <vt:lpstr>Fuentes usadas</vt:lpstr>
      </vt:variant>
      <vt:variant>
        <vt:i4>7</vt:i4>
      </vt:variant>
      <vt:variant>
        <vt:lpstr>Tema</vt:lpstr>
      </vt:variant>
      <vt:variant>
        <vt:i4>4</vt:i4>
      </vt:variant>
      <vt:variant>
        <vt:lpstr>Servidores OLE incrustados</vt:lpstr>
      </vt:variant>
      <vt:variant>
        <vt:i4>1</vt:i4>
      </vt:variant>
      <vt:variant>
        <vt:lpstr>Títulos de diapositiva</vt:lpstr>
      </vt:variant>
      <vt:variant>
        <vt:i4>70</vt:i4>
      </vt:variant>
    </vt:vector>
  </HeadingPairs>
  <TitlesOfParts>
    <vt:vector size="82" baseType="lpstr">
      <vt:lpstr>Abadi Extra Light</vt:lpstr>
      <vt:lpstr>Arial</vt:lpstr>
      <vt:lpstr>Calibri</vt:lpstr>
      <vt:lpstr>Candara</vt:lpstr>
      <vt:lpstr>Century Gothic</vt:lpstr>
      <vt:lpstr>Gill Sans MT</vt:lpstr>
      <vt:lpstr>Wingdings</vt:lpstr>
      <vt:lpstr>Tema Sesiones</vt:lpstr>
      <vt:lpstr>plantilla ipejal 2019</vt:lpstr>
      <vt:lpstr>1_plantilla ipejal 2019</vt:lpstr>
      <vt:lpstr>1_Tema Sesiones</vt:lpstr>
      <vt:lpstr>Hoja de cálculo</vt:lpstr>
      <vt:lpstr>Sesión Ordinaria de Consejo Directivo</vt:lpstr>
      <vt:lpstr>ORDEN DEL DÍA 05/2021</vt:lpstr>
      <vt:lpstr>Presentación de PowerPoint</vt:lpstr>
      <vt:lpstr>Presentación de PowerPoint</vt:lpstr>
      <vt:lpstr>5. Cuadro de Pensionados Efectos</vt:lpstr>
      <vt:lpstr>Cuadro de Pensionados</vt:lpstr>
      <vt:lpstr>6. Estados Financieros</vt:lpstr>
      <vt:lpstr>Estados Financieros</vt:lpstr>
      <vt:lpstr>Estados Financieros</vt:lpstr>
      <vt:lpstr>Estado de Situación Financiera del Activo abril 2021</vt:lpstr>
      <vt:lpstr>Anexos a los Estados Financieros abril 2021</vt:lpstr>
      <vt:lpstr>Anexos a los Estados Financieros abril 2021</vt:lpstr>
      <vt:lpstr>Comentarios a los Estados Financieros abril 2021</vt:lpstr>
      <vt:lpstr>Estado de Situación Financiera Comparativo a abril 2021</vt:lpstr>
      <vt:lpstr>Comentarios a los Estados Financieros  abril 2021</vt:lpstr>
      <vt:lpstr>Estado de Actividades  Comparativo a abril 2021</vt:lpstr>
      <vt:lpstr>Estado de Actividades  Comparativo a abril 2021</vt:lpstr>
      <vt:lpstr>Avance Presupuestal y Préstamos</vt:lpstr>
      <vt:lpstr>Avance Presupuestal del Ingreso abril 2021</vt:lpstr>
      <vt:lpstr>Avance Presupuestal del Ingreso abril 2021</vt:lpstr>
      <vt:lpstr>Avance Presupuestal del Egreso abril 2021</vt:lpstr>
      <vt:lpstr>Presentación de PowerPoint</vt:lpstr>
      <vt:lpstr>Avance de Préstamos abril 2021</vt:lpstr>
      <vt:lpstr>Avance de Préstamos abril 2021</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7. Reporte de la Cartera de Inversiones</vt:lpstr>
      <vt:lpstr>Cartera Total de Inversiones IPEJAL</vt:lpstr>
      <vt:lpstr>Reporte de la Cartera de Inversiones  abril 2021</vt:lpstr>
      <vt:lpstr>Reporte de la Cartera de Inversiones  abril 2021</vt:lpstr>
      <vt:lpstr>Reporte de la Cartera de Inversiones  abril 2021</vt:lpstr>
      <vt:lpstr>Reporte de la Cartera de Inversiones  abril 2021</vt:lpstr>
      <vt:lpstr>Reporte de la Cartera de Inversiones  abril 2021</vt:lpstr>
      <vt:lpstr>Reporte de la Cartera de Inversiones  abril 2021</vt:lpstr>
      <vt:lpstr>Reporte de la Cartera de Inversiones  abril 2021</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Reporte de la Cartera de Inversiones  abril 2021</vt:lpstr>
      <vt:lpstr>Presentación de PowerPoint</vt:lpstr>
      <vt:lpstr>Presentación de PowerPoint</vt:lpstr>
      <vt:lpstr>Presentación de PowerPoint</vt:lpstr>
      <vt:lpstr>Presentación de PowerPoint</vt:lpstr>
      <vt:lpstr>Presentación de PowerPoint</vt:lpstr>
      <vt:lpstr>Presentación de PowerPoint</vt:lpstr>
      <vt:lpstr>8. Reporte de Adeudos Entidades Públicas</vt:lpstr>
      <vt:lpstr>Reporte de Adeudos Entidades Públicas Patronales abril 2021</vt:lpstr>
      <vt:lpstr>Presentación de PowerPoint</vt:lpstr>
      <vt:lpstr>Presentación de PowerPoint</vt:lpstr>
      <vt:lpstr>Presentación de PowerPoint</vt:lpstr>
      <vt:lpstr>Presentación de PowerPoint</vt:lpstr>
      <vt:lpstr>Presentación de PowerPoint</vt:lpstr>
      <vt:lpstr>9. Incremento de Sueldo Base de Servidores Públicos del IPEJAL 2021</vt:lpstr>
      <vt:lpstr>Antecedente y Propuesta de incremento de Sueldo Base</vt:lpstr>
      <vt:lpstr>Propuesta de incremento de Sueldo Base</vt:lpstr>
      <vt:lpstr>10. Asuntos Varios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Gonzalez Martinez, Maria del Carmen</dc:creator>
  <cp:lastModifiedBy>Gonzalez Martinez, Maria del Carmen</cp:lastModifiedBy>
  <cp:revision>99</cp:revision>
  <cp:lastPrinted>2021-05-24T19:51:45Z</cp:lastPrinted>
  <dcterms:created xsi:type="dcterms:W3CDTF">2021-03-16T17:19:45Z</dcterms:created>
  <dcterms:modified xsi:type="dcterms:W3CDTF">2021-06-01T18:51:37Z</dcterms:modified>
</cp:coreProperties>
</file>